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7" r:id="rId1"/>
  </p:sldMasterIdLst>
  <p:sldIdLst>
    <p:sldId id="257" r:id="rId2"/>
    <p:sldId id="283" r:id="rId3"/>
    <p:sldId id="266" r:id="rId4"/>
    <p:sldId id="269" r:id="rId5"/>
    <p:sldId id="270" r:id="rId6"/>
    <p:sldId id="272" r:id="rId7"/>
    <p:sldId id="273" r:id="rId8"/>
    <p:sldId id="284" r:id="rId9"/>
    <p:sldId id="275" r:id="rId10"/>
    <p:sldId id="285" r:id="rId11"/>
    <p:sldId id="276" r:id="rId12"/>
    <p:sldId id="277" r:id="rId13"/>
    <p:sldId id="28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user" initials="u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721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76" y="102"/>
      </p:cViewPr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commentAuthors" Target="commentAuthors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512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912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5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11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743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020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22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85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58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49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95657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643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 rot="0">
            <a:off x="2990849" y="1231582"/>
            <a:ext cx="8334375" cy="4531043"/>
            <a:chOff x="314325" y="285751"/>
            <a:chExt cx="11563350" cy="6286499"/>
          </a:xfrm>
          <a:effectLst>
            <a:outerShdw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직사각형 2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solidFill>
              <a:srgbClr val="ddddd8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endParaRPr lang="en-US" altLang="ko-KR" b="1" i="1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</a:t>
              </a: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4000" b="1" i="1" ker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OP.GG</a:t>
              </a:r>
              <a:endParaRPr lang="en-US" altLang="ko-KR" sz="4000" b="1" i="1" kern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endParaRPr lang="en-US" altLang="ko-KR" sz="2200" kern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2200" ker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온라인 게임 </a:t>
              </a:r>
              <a:r>
                <a:rPr lang="en-US" altLang="ko-KR" sz="2200" ker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LOL </a:t>
              </a:r>
              <a:r>
                <a:rPr lang="ko-KR" altLang="en-US" sz="2200" ker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관련 정보 검색</a:t>
              </a:r>
              <a:r>
                <a:rPr lang="en-US" altLang="ko-KR" sz="2200" ker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2200" ker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분석 사이트</a:t>
              </a:r>
              <a:endParaRPr lang="ko-KR" altLang="en-US" sz="2200" kern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endParaRPr lang="en-US" altLang="ko-KR" sz="2000" kern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endParaRPr lang="en-US" altLang="ko-KR" sz="2000" kern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400" ker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부산 </a:t>
              </a:r>
              <a:r>
                <a:rPr lang="en-US" altLang="ko-KR" sz="1400" ker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IT </a:t>
              </a:r>
              <a:r>
                <a:rPr lang="ko-KR" altLang="en-US" sz="1400" ker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교육센터</a:t>
              </a:r>
              <a:endParaRPr lang="ko-KR" altLang="en-US" sz="1400" kern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solidFill>
              <a:srgbClr val="d7d2ce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solidFill>
              <a:srgbClr val="c0c4c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8"/>
          <p:cNvGrpSpPr>
            <a:grpSpLocks noChangeAspect="1"/>
          </p:cNvGrpSpPr>
          <p:nvPr/>
        </p:nvGrpSpPr>
        <p:grpSpPr>
          <a:xfrm rot="0">
            <a:off x="663036" y="1397877"/>
            <a:ext cx="609600" cy="608013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8" name="Freeform 9"/>
            <p:cNvSpPr>
              <a:spLocks noEditPoints="1"/>
            </p:cNvSpPr>
            <p:nvPr/>
          </p:nvSpPr>
          <p:spPr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10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1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1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8"/>
          <p:cNvGrpSpPr>
            <a:grpSpLocks noChangeAspect="1"/>
          </p:cNvGrpSpPr>
          <p:nvPr/>
        </p:nvGrpSpPr>
        <p:grpSpPr>
          <a:xfrm rot="0">
            <a:off x="663333" y="2982531"/>
            <a:ext cx="609600" cy="608013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3" name="Freeform 9"/>
            <p:cNvSpPr>
              <a:spLocks noEditPoints="1"/>
            </p:cNvSpPr>
            <p:nvPr/>
          </p:nvSpPr>
          <p:spPr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0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364685" y="3609904"/>
            <a:ext cx="120689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허준석</a:t>
            </a:r>
            <a:endParaRPr lang="ko-KR" altLang="en-US" sz="12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900">
                <a:solidFill>
                  <a:prstClr val="black">
                    <a:lumMod val="65000"/>
                    <a:lumOff val="35000"/>
                  </a:prstClr>
                </a:solidFill>
              </a:rPr>
              <a:t>25 </a:t>
            </a:r>
            <a:r>
              <a:rPr lang="ko-KR" altLang="en-US" sz="900">
                <a:solidFill>
                  <a:prstClr val="black">
                    <a:lumMod val="65000"/>
                    <a:lumOff val="35000"/>
                  </a:prstClr>
                </a:solidFill>
              </a:rPr>
              <a:t>남</a:t>
            </a:r>
            <a:r>
              <a:rPr lang="en-US" altLang="ko-KR" sz="9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9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64388" y="2012936"/>
            <a:ext cx="120689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한재현</a:t>
            </a:r>
            <a:endParaRPr lang="ko-KR" altLang="en-US" sz="12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900">
                <a:solidFill>
                  <a:prstClr val="black">
                    <a:lumMod val="65000"/>
                    <a:lumOff val="35000"/>
                  </a:prstClr>
                </a:solidFill>
              </a:rPr>
              <a:t>27 </a:t>
            </a:r>
            <a:r>
              <a:rPr lang="ko-KR" altLang="en-US" sz="900">
                <a:solidFill>
                  <a:prstClr val="black">
                    <a:lumMod val="65000"/>
                    <a:lumOff val="35000"/>
                  </a:prstClr>
                </a:solidFill>
              </a:rPr>
              <a:t>남</a:t>
            </a:r>
            <a:endParaRPr lang="en-US" altLang="ko-KR" sz="9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4" name="Group 8"/>
          <p:cNvGrpSpPr>
            <a:grpSpLocks noChangeAspect="1"/>
          </p:cNvGrpSpPr>
          <p:nvPr/>
        </p:nvGrpSpPr>
        <p:grpSpPr>
          <a:xfrm rot="0">
            <a:off x="663036" y="4570485"/>
            <a:ext cx="609600" cy="608013"/>
            <a:chOff x="328" y="1074"/>
            <a:chExt cx="384" cy="3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5" name="Freeform 9"/>
            <p:cNvSpPr>
              <a:spLocks noEditPoints="1"/>
            </p:cNvSpPr>
            <p:nvPr/>
          </p:nvSpPr>
          <p:spPr>
            <a:xfrm>
              <a:off x="328" y="1074"/>
              <a:ext cx="384" cy="383"/>
            </a:xfrm>
            <a:custGeom>
              <a:avLst/>
              <a:gdLst>
                <a:gd name="T0" fmla="*/ 1038 w 1153"/>
                <a:gd name="T1" fmla="*/ 518 h 1150"/>
                <a:gd name="T2" fmla="*/ 1037 w 1153"/>
                <a:gd name="T3" fmla="*/ 387 h 1150"/>
                <a:gd name="T4" fmla="*/ 1015 w 1153"/>
                <a:gd name="T5" fmla="*/ 354 h 1150"/>
                <a:gd name="T6" fmla="*/ 986 w 1153"/>
                <a:gd name="T7" fmla="*/ 345 h 1150"/>
                <a:gd name="T8" fmla="*/ 962 w 1153"/>
                <a:gd name="T9" fmla="*/ 0 h 1150"/>
                <a:gd name="T10" fmla="*/ 192 w 1153"/>
                <a:gd name="T11" fmla="*/ 39 h 1150"/>
                <a:gd name="T12" fmla="*/ 134 w 1153"/>
                <a:gd name="T13" fmla="*/ 76 h 1150"/>
                <a:gd name="T14" fmla="*/ 76 w 1153"/>
                <a:gd name="T15" fmla="*/ 211 h 1150"/>
                <a:gd name="T16" fmla="*/ 42 w 1153"/>
                <a:gd name="T17" fmla="*/ 211 h 1150"/>
                <a:gd name="T18" fmla="*/ 9 w 1153"/>
                <a:gd name="T19" fmla="*/ 234 h 1150"/>
                <a:gd name="T20" fmla="*/ 0 w 1153"/>
                <a:gd name="T21" fmla="*/ 263 h 1150"/>
                <a:gd name="T22" fmla="*/ 0 w 1153"/>
                <a:gd name="T23" fmla="*/ 1102 h 1150"/>
                <a:gd name="T24" fmla="*/ 10 w 1153"/>
                <a:gd name="T25" fmla="*/ 1132 h 1150"/>
                <a:gd name="T26" fmla="*/ 37 w 1153"/>
                <a:gd name="T27" fmla="*/ 1149 h 1150"/>
                <a:gd name="T28" fmla="*/ 910 w 1153"/>
                <a:gd name="T29" fmla="*/ 1150 h 1150"/>
                <a:gd name="T30" fmla="*/ 952 w 1153"/>
                <a:gd name="T31" fmla="*/ 1130 h 1150"/>
                <a:gd name="T32" fmla="*/ 1153 w 1153"/>
                <a:gd name="T33" fmla="*/ 578 h 1150"/>
                <a:gd name="T34" fmla="*/ 1153 w 1153"/>
                <a:gd name="T35" fmla="*/ 562 h 1150"/>
                <a:gd name="T36" fmla="*/ 1133 w 1153"/>
                <a:gd name="T37" fmla="*/ 526 h 1150"/>
                <a:gd name="T38" fmla="*/ 1106 w 1153"/>
                <a:gd name="T39" fmla="*/ 518 h 1150"/>
                <a:gd name="T40" fmla="*/ 991 w 1153"/>
                <a:gd name="T41" fmla="*/ 384 h 1150"/>
                <a:gd name="T42" fmla="*/ 999 w 1153"/>
                <a:gd name="T43" fmla="*/ 397 h 1150"/>
                <a:gd name="T44" fmla="*/ 962 w 1153"/>
                <a:gd name="T45" fmla="*/ 518 h 1150"/>
                <a:gd name="T46" fmla="*/ 986 w 1153"/>
                <a:gd name="T47" fmla="*/ 384 h 1150"/>
                <a:gd name="T48" fmla="*/ 923 w 1153"/>
                <a:gd name="T49" fmla="*/ 518 h 1150"/>
                <a:gd name="T50" fmla="*/ 238 w 1153"/>
                <a:gd name="T51" fmla="*/ 518 h 1150"/>
                <a:gd name="T52" fmla="*/ 231 w 1153"/>
                <a:gd name="T53" fmla="*/ 519 h 1150"/>
                <a:gd name="T54" fmla="*/ 231 w 1153"/>
                <a:gd name="T55" fmla="*/ 39 h 1150"/>
                <a:gd name="T56" fmla="*/ 192 w 1153"/>
                <a:gd name="T57" fmla="*/ 76 h 1150"/>
                <a:gd name="T58" fmla="*/ 190 w 1153"/>
                <a:gd name="T59" fmla="*/ 571 h 1150"/>
                <a:gd name="T60" fmla="*/ 173 w 1153"/>
                <a:gd name="T61" fmla="*/ 76 h 1150"/>
                <a:gd name="T62" fmla="*/ 115 w 1153"/>
                <a:gd name="T63" fmla="*/ 115 h 1150"/>
                <a:gd name="T64" fmla="*/ 134 w 1153"/>
                <a:gd name="T65" fmla="*/ 725 h 1150"/>
                <a:gd name="T66" fmla="*/ 115 w 1153"/>
                <a:gd name="T67" fmla="*/ 115 h 1150"/>
                <a:gd name="T68" fmla="*/ 39 w 1153"/>
                <a:gd name="T69" fmla="*/ 257 h 1150"/>
                <a:gd name="T70" fmla="*/ 52 w 1153"/>
                <a:gd name="T71" fmla="*/ 249 h 1150"/>
                <a:gd name="T72" fmla="*/ 76 w 1153"/>
                <a:gd name="T73" fmla="*/ 882 h 1150"/>
                <a:gd name="T74" fmla="*/ 39 w 1153"/>
                <a:gd name="T75" fmla="*/ 263 h 1150"/>
                <a:gd name="T76" fmla="*/ 917 w 1153"/>
                <a:gd name="T77" fmla="*/ 1110 h 1150"/>
                <a:gd name="T78" fmla="*/ 49 w 1153"/>
                <a:gd name="T79" fmla="*/ 1112 h 1150"/>
                <a:gd name="T80" fmla="*/ 40 w 1153"/>
                <a:gd name="T81" fmla="*/ 1107 h 1150"/>
                <a:gd name="T82" fmla="*/ 39 w 1153"/>
                <a:gd name="T83" fmla="*/ 1100 h 1150"/>
                <a:gd name="T84" fmla="*/ 134 w 1153"/>
                <a:gd name="T85" fmla="*/ 837 h 1150"/>
                <a:gd name="T86" fmla="*/ 192 w 1153"/>
                <a:gd name="T87" fmla="*/ 679 h 1150"/>
                <a:gd name="T88" fmla="*/ 231 w 1153"/>
                <a:gd name="T89" fmla="*/ 574 h 1150"/>
                <a:gd name="T90" fmla="*/ 234 w 1153"/>
                <a:gd name="T91" fmla="*/ 564 h 1150"/>
                <a:gd name="T92" fmla="*/ 245 w 1153"/>
                <a:gd name="T93" fmla="*/ 557 h 1150"/>
                <a:gd name="T94" fmla="*/ 1113 w 1153"/>
                <a:gd name="T95" fmla="*/ 561 h 1150"/>
                <a:gd name="T96" fmla="*/ 920 w 1153"/>
                <a:gd name="T97" fmla="*/ 1104 h 115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3" h="1150">
                  <a:moveTo>
                    <a:pt x="1106" y="518"/>
                  </a:moveTo>
                  <a:lnTo>
                    <a:pt x="1038" y="518"/>
                  </a:lnTo>
                  <a:lnTo>
                    <a:pt x="1038" y="397"/>
                  </a:lnTo>
                  <a:lnTo>
                    <a:pt x="1037" y="387"/>
                  </a:lnTo>
                  <a:lnTo>
                    <a:pt x="1029" y="368"/>
                  </a:lnTo>
                  <a:lnTo>
                    <a:pt x="1015" y="354"/>
                  </a:lnTo>
                  <a:lnTo>
                    <a:pt x="996" y="345"/>
                  </a:lnTo>
                  <a:lnTo>
                    <a:pt x="986" y="345"/>
                  </a:lnTo>
                  <a:lnTo>
                    <a:pt x="962" y="345"/>
                  </a:lnTo>
                  <a:lnTo>
                    <a:pt x="962" y="0"/>
                  </a:lnTo>
                  <a:lnTo>
                    <a:pt x="192" y="0"/>
                  </a:lnTo>
                  <a:lnTo>
                    <a:pt x="192" y="39"/>
                  </a:lnTo>
                  <a:lnTo>
                    <a:pt x="134" y="39"/>
                  </a:lnTo>
                  <a:lnTo>
                    <a:pt x="134" y="76"/>
                  </a:lnTo>
                  <a:lnTo>
                    <a:pt x="76" y="76"/>
                  </a:lnTo>
                  <a:lnTo>
                    <a:pt x="76" y="211"/>
                  </a:lnTo>
                  <a:lnTo>
                    <a:pt x="52" y="211"/>
                  </a:lnTo>
                  <a:lnTo>
                    <a:pt x="42" y="211"/>
                  </a:lnTo>
                  <a:lnTo>
                    <a:pt x="23" y="220"/>
                  </a:lnTo>
                  <a:lnTo>
                    <a:pt x="9" y="234"/>
                  </a:lnTo>
                  <a:lnTo>
                    <a:pt x="1" y="253"/>
                  </a:lnTo>
                  <a:lnTo>
                    <a:pt x="0" y="263"/>
                  </a:lnTo>
                  <a:lnTo>
                    <a:pt x="0" y="1102"/>
                  </a:lnTo>
                  <a:lnTo>
                    <a:pt x="0" y="1102"/>
                  </a:lnTo>
                  <a:lnTo>
                    <a:pt x="1" y="1117"/>
                  </a:lnTo>
                  <a:lnTo>
                    <a:pt x="10" y="1132"/>
                  </a:lnTo>
                  <a:lnTo>
                    <a:pt x="17" y="1140"/>
                  </a:lnTo>
                  <a:lnTo>
                    <a:pt x="37" y="1149"/>
                  </a:lnTo>
                  <a:lnTo>
                    <a:pt x="49" y="1150"/>
                  </a:lnTo>
                  <a:lnTo>
                    <a:pt x="910" y="1150"/>
                  </a:lnTo>
                  <a:lnTo>
                    <a:pt x="926" y="1149"/>
                  </a:lnTo>
                  <a:lnTo>
                    <a:pt x="952" y="1130"/>
                  </a:lnTo>
                  <a:lnTo>
                    <a:pt x="957" y="1116"/>
                  </a:lnTo>
                  <a:lnTo>
                    <a:pt x="1153" y="578"/>
                  </a:lnTo>
                  <a:lnTo>
                    <a:pt x="1153" y="575"/>
                  </a:lnTo>
                  <a:lnTo>
                    <a:pt x="1153" y="562"/>
                  </a:lnTo>
                  <a:lnTo>
                    <a:pt x="1146" y="542"/>
                  </a:lnTo>
                  <a:lnTo>
                    <a:pt x="1133" y="526"/>
                  </a:lnTo>
                  <a:lnTo>
                    <a:pt x="1116" y="519"/>
                  </a:lnTo>
                  <a:lnTo>
                    <a:pt x="1106" y="518"/>
                  </a:lnTo>
                  <a:close/>
                  <a:moveTo>
                    <a:pt x="986" y="384"/>
                  </a:moveTo>
                  <a:lnTo>
                    <a:pt x="991" y="384"/>
                  </a:lnTo>
                  <a:lnTo>
                    <a:pt x="999" y="393"/>
                  </a:lnTo>
                  <a:lnTo>
                    <a:pt x="999" y="397"/>
                  </a:lnTo>
                  <a:lnTo>
                    <a:pt x="999" y="518"/>
                  </a:lnTo>
                  <a:lnTo>
                    <a:pt x="962" y="518"/>
                  </a:lnTo>
                  <a:lnTo>
                    <a:pt x="962" y="384"/>
                  </a:lnTo>
                  <a:lnTo>
                    <a:pt x="986" y="384"/>
                  </a:lnTo>
                  <a:close/>
                  <a:moveTo>
                    <a:pt x="923" y="39"/>
                  </a:moveTo>
                  <a:lnTo>
                    <a:pt x="923" y="518"/>
                  </a:lnTo>
                  <a:lnTo>
                    <a:pt x="245" y="518"/>
                  </a:lnTo>
                  <a:lnTo>
                    <a:pt x="238" y="518"/>
                  </a:lnTo>
                  <a:lnTo>
                    <a:pt x="232" y="519"/>
                  </a:lnTo>
                  <a:lnTo>
                    <a:pt x="231" y="519"/>
                  </a:lnTo>
                  <a:lnTo>
                    <a:pt x="231" y="519"/>
                  </a:lnTo>
                  <a:lnTo>
                    <a:pt x="231" y="39"/>
                  </a:lnTo>
                  <a:lnTo>
                    <a:pt x="923" y="39"/>
                  </a:lnTo>
                  <a:close/>
                  <a:moveTo>
                    <a:pt x="192" y="76"/>
                  </a:moveTo>
                  <a:lnTo>
                    <a:pt x="192" y="567"/>
                  </a:lnTo>
                  <a:lnTo>
                    <a:pt x="190" y="571"/>
                  </a:lnTo>
                  <a:lnTo>
                    <a:pt x="173" y="620"/>
                  </a:lnTo>
                  <a:lnTo>
                    <a:pt x="173" y="76"/>
                  </a:lnTo>
                  <a:lnTo>
                    <a:pt x="192" y="76"/>
                  </a:lnTo>
                  <a:close/>
                  <a:moveTo>
                    <a:pt x="115" y="115"/>
                  </a:moveTo>
                  <a:lnTo>
                    <a:pt x="134" y="115"/>
                  </a:lnTo>
                  <a:lnTo>
                    <a:pt x="134" y="725"/>
                  </a:lnTo>
                  <a:lnTo>
                    <a:pt x="115" y="778"/>
                  </a:lnTo>
                  <a:lnTo>
                    <a:pt x="115" y="115"/>
                  </a:lnTo>
                  <a:close/>
                  <a:moveTo>
                    <a:pt x="39" y="263"/>
                  </a:moveTo>
                  <a:lnTo>
                    <a:pt x="39" y="257"/>
                  </a:lnTo>
                  <a:lnTo>
                    <a:pt x="48" y="250"/>
                  </a:lnTo>
                  <a:lnTo>
                    <a:pt x="52" y="249"/>
                  </a:lnTo>
                  <a:lnTo>
                    <a:pt x="76" y="249"/>
                  </a:lnTo>
                  <a:lnTo>
                    <a:pt x="76" y="882"/>
                  </a:lnTo>
                  <a:lnTo>
                    <a:pt x="39" y="985"/>
                  </a:lnTo>
                  <a:lnTo>
                    <a:pt x="39" y="263"/>
                  </a:lnTo>
                  <a:close/>
                  <a:moveTo>
                    <a:pt x="920" y="1104"/>
                  </a:moveTo>
                  <a:lnTo>
                    <a:pt x="917" y="1110"/>
                  </a:lnTo>
                  <a:lnTo>
                    <a:pt x="910" y="1112"/>
                  </a:lnTo>
                  <a:lnTo>
                    <a:pt x="49" y="1112"/>
                  </a:lnTo>
                  <a:lnTo>
                    <a:pt x="43" y="1110"/>
                  </a:lnTo>
                  <a:lnTo>
                    <a:pt x="40" y="1107"/>
                  </a:lnTo>
                  <a:lnTo>
                    <a:pt x="39" y="1104"/>
                  </a:lnTo>
                  <a:lnTo>
                    <a:pt x="39" y="1100"/>
                  </a:lnTo>
                  <a:lnTo>
                    <a:pt x="76" y="995"/>
                  </a:lnTo>
                  <a:lnTo>
                    <a:pt x="134" y="837"/>
                  </a:lnTo>
                  <a:lnTo>
                    <a:pt x="192" y="679"/>
                  </a:lnTo>
                  <a:lnTo>
                    <a:pt x="192" y="679"/>
                  </a:lnTo>
                  <a:lnTo>
                    <a:pt x="229" y="578"/>
                  </a:lnTo>
                  <a:lnTo>
                    <a:pt x="231" y="574"/>
                  </a:lnTo>
                  <a:lnTo>
                    <a:pt x="234" y="565"/>
                  </a:lnTo>
                  <a:lnTo>
                    <a:pt x="234" y="564"/>
                  </a:lnTo>
                  <a:lnTo>
                    <a:pt x="238" y="558"/>
                  </a:lnTo>
                  <a:lnTo>
                    <a:pt x="245" y="557"/>
                  </a:lnTo>
                  <a:lnTo>
                    <a:pt x="1106" y="557"/>
                  </a:lnTo>
                  <a:lnTo>
                    <a:pt x="1113" y="561"/>
                  </a:lnTo>
                  <a:lnTo>
                    <a:pt x="1115" y="572"/>
                  </a:lnTo>
                  <a:lnTo>
                    <a:pt x="920" y="1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0"/>
            <p:cNvSpPr/>
            <p:nvPr/>
          </p:nvSpPr>
          <p:spPr>
            <a:xfrm>
              <a:off x="437" y="1170"/>
              <a:ext cx="166" cy="13"/>
            </a:xfrm>
            <a:custGeom>
              <a:avLst/>
              <a:gdLst>
                <a:gd name="T0" fmla="*/ 19 w 499"/>
                <a:gd name="T1" fmla="*/ 38 h 38"/>
                <a:gd name="T2" fmla="*/ 480 w 499"/>
                <a:gd name="T3" fmla="*/ 38 h 38"/>
                <a:gd name="T4" fmla="*/ 488 w 499"/>
                <a:gd name="T5" fmla="*/ 37 h 38"/>
                <a:gd name="T6" fmla="*/ 499 w 499"/>
                <a:gd name="T7" fmla="*/ 27 h 38"/>
                <a:gd name="T8" fmla="*/ 499 w 499"/>
                <a:gd name="T9" fmla="*/ 18 h 38"/>
                <a:gd name="T10" fmla="*/ 499 w 499"/>
                <a:gd name="T11" fmla="*/ 11 h 38"/>
                <a:gd name="T12" fmla="*/ 488 w 499"/>
                <a:gd name="T13" fmla="*/ 1 h 38"/>
                <a:gd name="T14" fmla="*/ 480 w 499"/>
                <a:gd name="T15" fmla="*/ 0 h 38"/>
                <a:gd name="T16" fmla="*/ 19 w 499"/>
                <a:gd name="T17" fmla="*/ 0 h 38"/>
                <a:gd name="T18" fmla="*/ 12 w 499"/>
                <a:gd name="T19" fmla="*/ 1 h 38"/>
                <a:gd name="T20" fmla="*/ 0 w 499"/>
                <a:gd name="T21" fmla="*/ 11 h 38"/>
                <a:gd name="T22" fmla="*/ 0 w 499"/>
                <a:gd name="T23" fmla="*/ 18 h 38"/>
                <a:gd name="T24" fmla="*/ 0 w 499"/>
                <a:gd name="T25" fmla="*/ 27 h 38"/>
                <a:gd name="T26" fmla="*/ 12 w 499"/>
                <a:gd name="T27" fmla="*/ 37 h 38"/>
                <a:gd name="T28" fmla="*/ 19 w 499"/>
                <a:gd name="T29" fmla="*/ 38 h 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8">
                  <a:moveTo>
                    <a:pt x="19" y="38"/>
                  </a:moveTo>
                  <a:lnTo>
                    <a:pt x="480" y="38"/>
                  </a:lnTo>
                  <a:lnTo>
                    <a:pt x="488" y="37"/>
                  </a:lnTo>
                  <a:lnTo>
                    <a:pt x="499" y="27"/>
                  </a:lnTo>
                  <a:lnTo>
                    <a:pt x="499" y="18"/>
                  </a:lnTo>
                  <a:lnTo>
                    <a:pt x="499" y="11"/>
                  </a:lnTo>
                  <a:lnTo>
                    <a:pt x="488" y="1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0" y="11"/>
                  </a:lnTo>
                  <a:lnTo>
                    <a:pt x="0" y="18"/>
                  </a:lnTo>
                  <a:lnTo>
                    <a:pt x="0" y="27"/>
                  </a:lnTo>
                  <a:lnTo>
                    <a:pt x="12" y="37"/>
                  </a:lnTo>
                  <a:lnTo>
                    <a:pt x="19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1"/>
            <p:cNvSpPr/>
            <p:nvPr/>
          </p:nvSpPr>
          <p:spPr>
            <a:xfrm>
              <a:off x="437" y="1125"/>
              <a:ext cx="77" cy="13"/>
            </a:xfrm>
            <a:custGeom>
              <a:avLst/>
              <a:gdLst>
                <a:gd name="T0" fmla="*/ 19 w 231"/>
                <a:gd name="T1" fmla="*/ 37 h 37"/>
                <a:gd name="T2" fmla="*/ 211 w 231"/>
                <a:gd name="T3" fmla="*/ 37 h 37"/>
                <a:gd name="T4" fmla="*/ 219 w 231"/>
                <a:gd name="T5" fmla="*/ 37 h 37"/>
                <a:gd name="T6" fmla="*/ 230 w 231"/>
                <a:gd name="T7" fmla="*/ 26 h 37"/>
                <a:gd name="T8" fmla="*/ 231 w 231"/>
                <a:gd name="T9" fmla="*/ 19 h 37"/>
                <a:gd name="T10" fmla="*/ 230 w 231"/>
                <a:gd name="T11" fmla="*/ 11 h 37"/>
                <a:gd name="T12" fmla="*/ 219 w 231"/>
                <a:gd name="T13" fmla="*/ 0 h 37"/>
                <a:gd name="T14" fmla="*/ 211 w 231"/>
                <a:gd name="T15" fmla="*/ 0 h 37"/>
                <a:gd name="T16" fmla="*/ 19 w 231"/>
                <a:gd name="T17" fmla="*/ 0 h 37"/>
                <a:gd name="T18" fmla="*/ 12 w 231"/>
                <a:gd name="T19" fmla="*/ 0 h 37"/>
                <a:gd name="T20" fmla="*/ 0 w 231"/>
                <a:gd name="T21" fmla="*/ 11 h 37"/>
                <a:gd name="T22" fmla="*/ 0 w 231"/>
                <a:gd name="T23" fmla="*/ 19 h 37"/>
                <a:gd name="T24" fmla="*/ 0 w 231"/>
                <a:gd name="T25" fmla="*/ 26 h 37"/>
                <a:gd name="T26" fmla="*/ 12 w 231"/>
                <a:gd name="T27" fmla="*/ 37 h 37"/>
                <a:gd name="T28" fmla="*/ 19 w 231"/>
                <a:gd name="T29" fmla="*/ 37 h 3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37">
                  <a:moveTo>
                    <a:pt x="19" y="37"/>
                  </a:moveTo>
                  <a:lnTo>
                    <a:pt x="211" y="37"/>
                  </a:lnTo>
                  <a:lnTo>
                    <a:pt x="219" y="37"/>
                  </a:lnTo>
                  <a:lnTo>
                    <a:pt x="230" y="26"/>
                  </a:lnTo>
                  <a:lnTo>
                    <a:pt x="231" y="19"/>
                  </a:lnTo>
                  <a:lnTo>
                    <a:pt x="230" y="11"/>
                  </a:lnTo>
                  <a:lnTo>
                    <a:pt x="219" y="0"/>
                  </a:lnTo>
                  <a:lnTo>
                    <a:pt x="211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0" y="11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12" y="37"/>
                  </a:lnTo>
                  <a:lnTo>
                    <a:pt x="19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12"/>
            <p:cNvSpPr/>
            <p:nvPr/>
          </p:nvSpPr>
          <p:spPr>
            <a:xfrm>
              <a:off x="437" y="1214"/>
              <a:ext cx="166" cy="13"/>
            </a:xfrm>
            <a:custGeom>
              <a:avLst/>
              <a:gdLst>
                <a:gd name="T0" fmla="*/ 19 w 499"/>
                <a:gd name="T1" fmla="*/ 39 h 39"/>
                <a:gd name="T2" fmla="*/ 480 w 499"/>
                <a:gd name="T3" fmla="*/ 39 h 39"/>
                <a:gd name="T4" fmla="*/ 488 w 499"/>
                <a:gd name="T5" fmla="*/ 38 h 39"/>
                <a:gd name="T6" fmla="*/ 499 w 499"/>
                <a:gd name="T7" fmla="*/ 28 h 39"/>
                <a:gd name="T8" fmla="*/ 499 w 499"/>
                <a:gd name="T9" fmla="*/ 20 h 39"/>
                <a:gd name="T10" fmla="*/ 499 w 499"/>
                <a:gd name="T11" fmla="*/ 12 h 39"/>
                <a:gd name="T12" fmla="*/ 488 w 499"/>
                <a:gd name="T13" fmla="*/ 2 h 39"/>
                <a:gd name="T14" fmla="*/ 480 w 499"/>
                <a:gd name="T15" fmla="*/ 0 h 39"/>
                <a:gd name="T16" fmla="*/ 19 w 499"/>
                <a:gd name="T17" fmla="*/ 0 h 39"/>
                <a:gd name="T18" fmla="*/ 12 w 499"/>
                <a:gd name="T19" fmla="*/ 2 h 39"/>
                <a:gd name="T20" fmla="*/ 0 w 499"/>
                <a:gd name="T21" fmla="*/ 12 h 39"/>
                <a:gd name="T22" fmla="*/ 0 w 499"/>
                <a:gd name="T23" fmla="*/ 20 h 39"/>
                <a:gd name="T24" fmla="*/ 0 w 499"/>
                <a:gd name="T25" fmla="*/ 28 h 39"/>
                <a:gd name="T26" fmla="*/ 12 w 499"/>
                <a:gd name="T27" fmla="*/ 38 h 39"/>
                <a:gd name="T28" fmla="*/ 19 w 499"/>
                <a:gd name="T29" fmla="*/ 39 h 3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9" h="39">
                  <a:moveTo>
                    <a:pt x="19" y="39"/>
                  </a:moveTo>
                  <a:lnTo>
                    <a:pt x="480" y="39"/>
                  </a:lnTo>
                  <a:lnTo>
                    <a:pt x="488" y="38"/>
                  </a:lnTo>
                  <a:lnTo>
                    <a:pt x="499" y="28"/>
                  </a:lnTo>
                  <a:lnTo>
                    <a:pt x="499" y="20"/>
                  </a:lnTo>
                  <a:lnTo>
                    <a:pt x="499" y="12"/>
                  </a:lnTo>
                  <a:lnTo>
                    <a:pt x="488" y="2"/>
                  </a:lnTo>
                  <a:lnTo>
                    <a:pt x="480" y="0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0" y="12"/>
                  </a:lnTo>
                  <a:lnTo>
                    <a:pt x="0" y="20"/>
                  </a:lnTo>
                  <a:lnTo>
                    <a:pt x="0" y="28"/>
                  </a:lnTo>
                  <a:lnTo>
                    <a:pt x="12" y="38"/>
                  </a:lnTo>
                  <a:lnTo>
                    <a:pt x="19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364388" y="5185544"/>
            <a:ext cx="120689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문주완</a:t>
            </a:r>
            <a:endParaRPr lang="ko-KR" altLang="en-US" sz="12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900">
                <a:solidFill>
                  <a:prstClr val="black">
                    <a:lumMod val="65000"/>
                    <a:lumOff val="35000"/>
                  </a:prstClr>
                </a:solidFill>
              </a:rPr>
              <a:t>25 </a:t>
            </a:r>
            <a:r>
              <a:rPr lang="ko-KR" altLang="en-US" sz="900">
                <a:solidFill>
                  <a:prstClr val="black">
                    <a:lumMod val="65000"/>
                    <a:lumOff val="35000"/>
                  </a:prstClr>
                </a:solidFill>
              </a:rPr>
              <a:t>남</a:t>
            </a:r>
            <a:endParaRPr lang="en-US" altLang="ko-KR" sz="9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578745" y="1575914"/>
            <a:ext cx="1206897" cy="498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900">
                <a:solidFill>
                  <a:prstClr val="black">
                    <a:lumMod val="65000"/>
                    <a:lumOff val="35000"/>
                  </a:prstClr>
                </a:solidFill>
              </a:rPr>
              <a:t>Spring , Android</a:t>
            </a:r>
            <a:r>
              <a:rPr lang="ko-KR" altLang="en-US" sz="900">
                <a:solidFill>
                  <a:prstClr val="black">
                    <a:lumMod val="65000"/>
                    <a:lumOff val="35000"/>
                  </a:prstClr>
                </a:solidFill>
              </a:rPr>
              <a:t>화면</a:t>
            </a:r>
            <a:r>
              <a:rPr lang="en-US" altLang="ko-KR" sz="90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900">
                <a:solidFill>
                  <a:prstClr val="black">
                    <a:lumMod val="65000"/>
                    <a:lumOff val="35000"/>
                  </a:prstClr>
                </a:solidFill>
              </a:rPr>
              <a:t> 기능구현</a:t>
            </a:r>
            <a:endParaRPr lang="ko-KR" altLang="en-US" sz="9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545355" y="2972424"/>
            <a:ext cx="12068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900">
                <a:solidFill>
                  <a:prstClr val="black">
                    <a:lumMod val="65000"/>
                    <a:lumOff val="35000"/>
                  </a:prstClr>
                </a:solidFill>
              </a:rPr>
              <a:t>Spring, </a:t>
            </a:r>
            <a:r>
              <a:rPr lang="ko-KR" altLang="en-US" sz="900">
                <a:solidFill>
                  <a:prstClr val="black">
                    <a:lumMod val="65000"/>
                    <a:lumOff val="35000"/>
                  </a:prstClr>
                </a:solidFill>
              </a:rPr>
              <a:t>데이터 수집</a:t>
            </a:r>
            <a:r>
              <a:rPr lang="en-US" altLang="ko-KR" sz="900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900">
                <a:solidFill>
                  <a:prstClr val="black">
                    <a:lumMod val="65000"/>
                    <a:lumOff val="35000"/>
                  </a:prstClr>
                </a:solidFill>
              </a:rPr>
              <a:t>분석</a:t>
            </a:r>
            <a:r>
              <a:rPr lang="en-US" altLang="ko-KR" sz="900">
                <a:solidFill>
                  <a:prstClr val="black">
                    <a:lumMod val="65000"/>
                    <a:lumOff val="35000"/>
                  </a:prstClr>
                </a:solidFill>
              </a:rPr>
              <a:t>, DB</a:t>
            </a:r>
            <a:r>
              <a:rPr lang="ko-KR" altLang="en-US" sz="900">
                <a:solidFill>
                  <a:prstClr val="black">
                    <a:lumMod val="65000"/>
                    <a:lumOff val="35000"/>
                  </a:prstClr>
                </a:solidFill>
              </a:rPr>
              <a:t>설계</a:t>
            </a:r>
            <a:endParaRPr lang="en-US" altLang="ko-KR" sz="9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578745" y="4570485"/>
            <a:ext cx="12068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900">
                <a:solidFill>
                  <a:prstClr val="black">
                    <a:lumMod val="65000"/>
                    <a:lumOff val="35000"/>
                  </a:prstClr>
                </a:solidFill>
              </a:rPr>
              <a:t>Spring, Web</a:t>
            </a:r>
            <a:r>
              <a:rPr lang="ko-KR" altLang="en-US" sz="900">
                <a:solidFill>
                  <a:prstClr val="black">
                    <a:lumMod val="65000"/>
                    <a:lumOff val="35000"/>
                  </a:prstClr>
                </a:solidFill>
              </a:rPr>
              <a:t>화면</a:t>
            </a:r>
            <a:r>
              <a:rPr lang="en-US" altLang="ko-KR" sz="90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900">
                <a:solidFill>
                  <a:prstClr val="black">
                    <a:lumMod val="65000"/>
                    <a:lumOff val="35000"/>
                  </a:prstClr>
                </a:solidFill>
              </a:rPr>
              <a:t>기능구현</a:t>
            </a:r>
            <a:r>
              <a:rPr lang="en-US" altLang="ko-KR" sz="90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endParaRPr lang="en-US" altLang="ko-KR" sz="9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 rot="0">
            <a:off x="318537" y="402356"/>
            <a:ext cx="11563351" cy="6286499"/>
            <a:chOff x="314324" y="285751"/>
            <a:chExt cx="11563351" cy="6286499"/>
          </a:xfrm>
          <a:solidFill>
            <a:schemeClr val="bg1">
              <a:lumMod val="75000"/>
            </a:schemeClr>
          </a:solidFill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안드로이드 네비게이션 목록</a:t>
              </a:r>
              <a:endParaRPr lang="ko-KR" altLang="en-US" b="1" i="1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4" y="285751"/>
              <a:ext cx="1460003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5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2.</a:t>
              </a:r>
              <a:r>
                <a:rPr lang="ko-KR" altLang="en-US" sz="15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 소개</a:t>
              </a:r>
              <a:endParaRPr lang="ko-KR" altLang="en-US" sz="15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774329" y="436056"/>
              <a:ext cx="2910474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774329" y="530036"/>
              <a:ext cx="2910474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/>
          <p:cNvSpPr/>
          <p:nvPr/>
        </p:nvSpPr>
        <p:spPr>
          <a:xfrm>
            <a:off x="555522" y="4553368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43915" y="4560679"/>
            <a:ext cx="4404552" cy="158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로그인 페이지</a:t>
            </a:r>
            <a:endParaRPr lang="ko-KR" altLang="en-US" sz="1400" b="1"/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-</a:t>
            </a:r>
            <a:r>
              <a:rPr lang="ko-KR" altLang="en-US" sz="1000"/>
              <a:t> </a:t>
            </a:r>
            <a:r>
              <a:rPr lang="en-US" altLang="ko-KR" sz="1400"/>
              <a:t>firebase</a:t>
            </a:r>
            <a:r>
              <a:rPr lang="ko-KR" altLang="en-US" sz="1400"/>
              <a:t>를 통한 인증으로 구글 로그인 구현</a:t>
            </a:r>
            <a:r>
              <a:rPr lang="en-US" altLang="ko-KR" sz="1400"/>
              <a:t>.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 구글 로그인시 서버의 </a:t>
            </a:r>
            <a:r>
              <a:rPr lang="en-US" altLang="ko-KR" sz="1400"/>
              <a:t>db</a:t>
            </a:r>
            <a:r>
              <a:rPr lang="ko-KR" altLang="en-US" sz="1400"/>
              <a:t>로 자동 회원가입되어 회원관리</a:t>
            </a:r>
            <a:r>
              <a:rPr lang="en-US" altLang="ko-KR" sz="1400"/>
              <a:t>.</a:t>
            </a:r>
            <a:endParaRPr lang="en-US" altLang="ko-KR" sz="1400"/>
          </a:p>
          <a:p>
            <a:pPr lvl="0">
              <a:defRPr/>
            </a:pPr>
            <a:r>
              <a:rPr lang="en-US" altLang="ko-KR" sz="1400"/>
              <a:t>- </a:t>
            </a:r>
            <a:r>
              <a:rPr lang="ko-KR" altLang="en-US" sz="1400"/>
              <a:t>로그인 성공시 서버에서 받은 토큰을 SharedPreferences에 저장하여 서버의 인증 통과</a:t>
            </a:r>
            <a:endParaRPr lang="ko-KR" altLang="en-US" sz="1400"/>
          </a:p>
        </p:txBody>
      </p:sp>
      <p:pic>
        <p:nvPicPr>
          <p:cNvPr id="66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8010" y="1018090"/>
            <a:ext cx="1620203" cy="3240405"/>
          </a:xfrm>
          <a:prstGeom prst="rect">
            <a:avLst/>
          </a:prstGeom>
        </p:spPr>
      </p:pic>
      <p:pic>
        <p:nvPicPr>
          <p:cNvPr id="67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18780" y="1003640"/>
            <a:ext cx="1620202" cy="3240405"/>
          </a:xfrm>
          <a:prstGeom prst="rect">
            <a:avLst/>
          </a:prstGeom>
        </p:spPr>
      </p:pic>
      <p:pic>
        <p:nvPicPr>
          <p:cNvPr id="68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426158" y="1033964"/>
            <a:ext cx="1620203" cy="3240405"/>
          </a:xfrm>
          <a:prstGeom prst="rect">
            <a:avLst/>
          </a:prstGeom>
        </p:spPr>
      </p:pic>
      <p:pic>
        <p:nvPicPr>
          <p:cNvPr id="69" name="그림 7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7406666" y="1055241"/>
            <a:ext cx="1800225" cy="3240405"/>
          </a:xfrm>
          <a:prstGeom prst="rect">
            <a:avLst/>
          </a:prstGeom>
        </p:spPr>
      </p:pic>
      <p:pic>
        <p:nvPicPr>
          <p:cNvPr id="70" name="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4491089" y="1027925"/>
            <a:ext cx="1800225" cy="3150394"/>
          </a:xfrm>
          <a:prstGeom prst="rect">
            <a:avLst/>
          </a:prstGeom>
        </p:spPr>
      </p:pic>
      <p:sp>
        <p:nvSpPr>
          <p:cNvPr id="71" name="타원 29"/>
          <p:cNvSpPr/>
          <p:nvPr/>
        </p:nvSpPr>
        <p:spPr>
          <a:xfrm>
            <a:off x="6590989" y="4544468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2</a:t>
            </a:r>
            <a:endParaRPr lang="en-US" altLang="ko-KR" sz="1100" b="1">
              <a:solidFill>
                <a:prstClr val="white"/>
              </a:solidFill>
            </a:endParaRPr>
          </a:p>
        </p:txBody>
      </p:sp>
      <p:sp>
        <p:nvSpPr>
          <p:cNvPr id="72" name="TextBox 30"/>
          <p:cNvSpPr txBox="1"/>
          <p:nvPr/>
        </p:nvSpPr>
        <p:spPr>
          <a:xfrm>
            <a:off x="6979383" y="4551778"/>
            <a:ext cx="4404552" cy="723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설정 및 내정보 페이지</a:t>
            </a:r>
            <a:endParaRPr lang="ko-KR" altLang="en-US" sz="1400" b="1"/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 기본설정 및 로그아웃 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 rot="0">
            <a:off x="326850" y="335855"/>
            <a:ext cx="11563351" cy="6286499"/>
            <a:chOff x="314324" y="285751"/>
            <a:chExt cx="11563351" cy="6286499"/>
          </a:xfrm>
          <a:solidFill>
            <a:schemeClr val="bg1">
              <a:lumMod val="75000"/>
            </a:schemeClr>
          </a:solidFill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챔피언 리스트</a:t>
              </a:r>
              <a:endParaRPr lang="ko-KR" altLang="en-US" b="1" i="1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4" y="285751"/>
              <a:ext cx="1460003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5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2.</a:t>
              </a:r>
              <a:r>
                <a:rPr lang="ko-KR" altLang="en-US" sz="15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 소개</a:t>
              </a:r>
              <a:endParaRPr lang="ko-KR" altLang="en-US" sz="15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774329" y="436056"/>
              <a:ext cx="2910474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774329" y="530036"/>
              <a:ext cx="2910474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타원 31"/>
          <p:cNvSpPr/>
          <p:nvPr/>
        </p:nvSpPr>
        <p:spPr>
          <a:xfrm>
            <a:off x="6726700" y="4682126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2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2489" y="1381599"/>
            <a:ext cx="1800224" cy="36004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14280" y="1340774"/>
            <a:ext cx="1800225" cy="36389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95887" y="1331848"/>
            <a:ext cx="1800224" cy="3638935"/>
          </a:xfrm>
          <a:prstGeom prst="rect">
            <a:avLst/>
          </a:prstGeom>
        </p:spPr>
      </p:pic>
      <p:sp>
        <p:nvSpPr>
          <p:cNvPr id="67" name="타원 46"/>
          <p:cNvSpPr/>
          <p:nvPr/>
        </p:nvSpPr>
        <p:spPr>
          <a:xfrm>
            <a:off x="7294602" y="1545640"/>
            <a:ext cx="227560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68" name="TextBox 47"/>
          <p:cNvSpPr txBox="1"/>
          <p:nvPr/>
        </p:nvSpPr>
        <p:spPr>
          <a:xfrm>
            <a:off x="7632705" y="1512887"/>
            <a:ext cx="3845114" cy="942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데이터별 정렬</a:t>
            </a:r>
            <a:endParaRPr lang="ko-KR" altLang="en-US" sz="1400" b="1"/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400"/>
              <a:t>- </a:t>
            </a:r>
            <a:r>
              <a:rPr lang="ko-KR" altLang="en-US" sz="1400"/>
              <a:t>티어</a:t>
            </a:r>
            <a:r>
              <a:rPr lang="en-US" altLang="ko-KR" sz="1400"/>
              <a:t>, </a:t>
            </a:r>
            <a:r>
              <a:rPr lang="ko-KR" altLang="en-US" sz="1400"/>
              <a:t>승률</a:t>
            </a:r>
            <a:r>
              <a:rPr lang="en-US" altLang="ko-KR" sz="1400"/>
              <a:t>, </a:t>
            </a:r>
            <a:r>
              <a:rPr lang="ko-KR" altLang="en-US" sz="1400"/>
              <a:t>픽률</a:t>
            </a:r>
            <a:r>
              <a:rPr lang="en-US" altLang="ko-KR" sz="1400"/>
              <a:t> </a:t>
            </a:r>
            <a:r>
              <a:rPr lang="ko-KR" altLang="en-US" sz="1400"/>
              <a:t>등 클릭한 정렬 기준에 따라 정렬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69" name="타원 33"/>
          <p:cNvSpPr/>
          <p:nvPr/>
        </p:nvSpPr>
        <p:spPr>
          <a:xfrm>
            <a:off x="7336034" y="3429000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2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70" name="TextBox 34"/>
          <p:cNvSpPr txBox="1"/>
          <p:nvPr/>
        </p:nvSpPr>
        <p:spPr>
          <a:xfrm>
            <a:off x="7674136" y="3396248"/>
            <a:ext cx="2339702" cy="945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라인별 정렬</a:t>
            </a:r>
            <a:endParaRPr lang="ko-KR" altLang="en-US" sz="1400" b="1"/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400"/>
              <a:t>- </a:t>
            </a:r>
            <a:r>
              <a:rPr lang="ko-KR" altLang="en-US" sz="1400"/>
              <a:t>클릭한 포지션에 따라 정렬</a:t>
            </a:r>
            <a:r>
              <a:rPr lang="en-US" altLang="ko-KR" sz="1400"/>
              <a:t>.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 rot="0">
            <a:off x="326850" y="335855"/>
            <a:ext cx="11563351" cy="6286499"/>
            <a:chOff x="314324" y="285751"/>
            <a:chExt cx="11563351" cy="6286499"/>
          </a:xfrm>
          <a:solidFill>
            <a:schemeClr val="bg1">
              <a:lumMod val="75000"/>
            </a:schemeClr>
          </a:solidFill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랭킹 페이지</a:t>
              </a:r>
              <a:endParaRPr lang="ko-KR" altLang="en-US" b="1" i="1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4" y="285751"/>
              <a:ext cx="1460003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5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2.</a:t>
              </a:r>
              <a:r>
                <a:rPr lang="ko-KR" altLang="en-US" sz="15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 소개</a:t>
              </a:r>
              <a:endParaRPr lang="ko-KR" altLang="en-US" sz="15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774329" y="436056"/>
              <a:ext cx="2910474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774329" y="530036"/>
              <a:ext cx="2910474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타원 31"/>
          <p:cNvSpPr/>
          <p:nvPr/>
        </p:nvSpPr>
        <p:spPr>
          <a:xfrm>
            <a:off x="7127284" y="5265164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2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55391" y="5248361"/>
            <a:ext cx="4372936" cy="445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레벨기준 정렬</a:t>
            </a:r>
            <a:endParaRPr lang="ko-KR" altLang="en-US" sz="1400" b="1"/>
          </a:p>
          <a:p>
            <a:pPr lvl="0">
              <a:defRPr/>
            </a:pPr>
            <a:endParaRPr lang="en-US" altLang="ko-KR" sz="1000"/>
          </a:p>
        </p:txBody>
      </p:sp>
      <p:sp>
        <p:nvSpPr>
          <p:cNvPr id="34" name="타원 33"/>
          <p:cNvSpPr/>
          <p:nvPr/>
        </p:nvSpPr>
        <p:spPr>
          <a:xfrm>
            <a:off x="490340" y="5167964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en-US" altLang="ko-KR" sz="1100" b="1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8448" y="5151161"/>
            <a:ext cx="4372935" cy="44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점수기준 정렬</a:t>
            </a:r>
            <a:endParaRPr lang="ko-KR" altLang="en-US" sz="1400" b="1"/>
          </a:p>
          <a:p>
            <a:pPr lvl="0">
              <a:defRPr/>
            </a:pPr>
            <a:r>
              <a:rPr lang="ko-KR" altLang="en-US" sz="1000"/>
              <a:t>  </a:t>
            </a:r>
            <a:endParaRPr lang="en-US" altLang="ko-KR" sz="1000"/>
          </a:p>
        </p:txBody>
      </p:sp>
      <p:pic>
        <p:nvPicPr>
          <p:cNvPr id="6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4245" y="1181678"/>
            <a:ext cx="1781186" cy="3600450"/>
          </a:xfrm>
          <a:prstGeom prst="rect">
            <a:avLst/>
          </a:prstGeom>
        </p:spPr>
      </p:pic>
      <p:pic>
        <p:nvPicPr>
          <p:cNvPr id="67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24014" y="1155126"/>
            <a:ext cx="1781186" cy="3600450"/>
          </a:xfrm>
          <a:prstGeom prst="rect">
            <a:avLst/>
          </a:prstGeom>
        </p:spPr>
      </p:pic>
      <p:pic>
        <p:nvPicPr>
          <p:cNvPr id="68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32001" y="1140119"/>
            <a:ext cx="1781186" cy="3600450"/>
          </a:xfrm>
          <a:prstGeom prst="rect">
            <a:avLst/>
          </a:prstGeom>
        </p:spPr>
      </p:pic>
      <p:pic>
        <p:nvPicPr>
          <p:cNvPr id="69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49696" y="1148757"/>
            <a:ext cx="1781186" cy="3600450"/>
          </a:xfrm>
          <a:prstGeom prst="rect">
            <a:avLst/>
          </a:prstGeom>
        </p:spPr>
      </p:pic>
      <p:sp>
        <p:nvSpPr>
          <p:cNvPr id="70" name="TextBox 34"/>
          <p:cNvSpPr txBox="1"/>
          <p:nvPr/>
        </p:nvSpPr>
        <p:spPr>
          <a:xfrm>
            <a:off x="1557271" y="863046"/>
            <a:ext cx="1782370" cy="297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/>
              <a:t>점수기준 랭킹</a:t>
            </a:r>
            <a:endParaRPr lang="ko-KR" altLang="en-US" sz="1400" b="1"/>
          </a:p>
        </p:txBody>
      </p:sp>
      <p:sp>
        <p:nvSpPr>
          <p:cNvPr id="71" name="TextBox 34"/>
          <p:cNvSpPr txBox="1"/>
          <p:nvPr/>
        </p:nvSpPr>
        <p:spPr>
          <a:xfrm>
            <a:off x="8270347" y="801800"/>
            <a:ext cx="1782370" cy="297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/>
              <a:t>레벨기준 랭킹</a:t>
            </a:r>
            <a:endParaRPr lang="ko-KR" altLang="en-US" sz="1400" b="1"/>
          </a:p>
        </p:txBody>
      </p:sp>
      <p:sp>
        <p:nvSpPr>
          <p:cNvPr id="72" name="타원 33"/>
          <p:cNvSpPr/>
          <p:nvPr/>
        </p:nvSpPr>
        <p:spPr>
          <a:xfrm>
            <a:off x="641671" y="1669529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en-US" altLang="ko-KR" sz="1100" b="1">
              <a:solidFill>
                <a:prstClr val="white"/>
              </a:solidFill>
            </a:endParaRPr>
          </a:p>
        </p:txBody>
      </p:sp>
      <p:sp>
        <p:nvSpPr>
          <p:cNvPr id="73" name="타원 31"/>
          <p:cNvSpPr/>
          <p:nvPr/>
        </p:nvSpPr>
        <p:spPr>
          <a:xfrm>
            <a:off x="8711817" y="1553085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2</a:t>
            </a:r>
            <a:endParaRPr lang="ko-KR" altLang="en-US" sz="1100" b="1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 rot="0">
            <a:off x="326850" y="335855"/>
            <a:ext cx="11563351" cy="6286499"/>
            <a:chOff x="314324" y="285751"/>
            <a:chExt cx="11563351" cy="6286499"/>
          </a:xfrm>
          <a:solidFill>
            <a:schemeClr val="bg1">
              <a:lumMod val="75000"/>
            </a:schemeClr>
          </a:solidFill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커뮤니티 페이지</a:t>
              </a:r>
              <a:endParaRPr lang="ko-KR" altLang="en-US" b="1" i="1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4" y="285751"/>
              <a:ext cx="1460003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5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2.</a:t>
              </a:r>
              <a:r>
                <a:rPr lang="ko-KR" altLang="en-US" sz="15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 소개</a:t>
              </a:r>
              <a:endParaRPr lang="ko-KR" altLang="en-US" sz="15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774329" y="436056"/>
              <a:ext cx="2910474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774329" y="530036"/>
              <a:ext cx="2910474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타원 31"/>
          <p:cNvSpPr/>
          <p:nvPr/>
        </p:nvSpPr>
        <p:spPr>
          <a:xfrm>
            <a:off x="7545673" y="1232617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2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9385" y="1233617"/>
            <a:ext cx="4372936" cy="574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글 상세보기</a:t>
            </a:r>
            <a:endParaRPr lang="ko-KR" altLang="en-US" sz="1400" b="1"/>
          </a:p>
          <a:p>
            <a:pPr lvl="0">
              <a:defRPr/>
            </a:pPr>
            <a:endParaRPr lang="ko-KR" altLang="en-US" sz="1400" b="0"/>
          </a:p>
        </p:txBody>
      </p:sp>
      <p:sp>
        <p:nvSpPr>
          <p:cNvPr id="70" name="TextBox 34"/>
          <p:cNvSpPr txBox="1"/>
          <p:nvPr/>
        </p:nvSpPr>
        <p:spPr>
          <a:xfrm>
            <a:off x="1325822" y="1005475"/>
            <a:ext cx="1782370" cy="297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/>
              <a:t>게시글 목록</a:t>
            </a:r>
            <a:endParaRPr lang="ko-KR" altLang="en-US" sz="1400" b="1"/>
          </a:p>
        </p:txBody>
      </p:sp>
      <p:sp>
        <p:nvSpPr>
          <p:cNvPr id="71" name="TextBox 34"/>
          <p:cNvSpPr txBox="1"/>
          <p:nvPr/>
        </p:nvSpPr>
        <p:spPr>
          <a:xfrm>
            <a:off x="4964465" y="1006542"/>
            <a:ext cx="1782370" cy="30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/>
              <a:t>글 상세보기</a:t>
            </a:r>
            <a:endParaRPr lang="ko-KR" altLang="en-US" sz="1400" b="1"/>
          </a:p>
        </p:txBody>
      </p:sp>
      <p:pic>
        <p:nvPicPr>
          <p:cNvPr id="7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5953" y="1375338"/>
            <a:ext cx="2160270" cy="4490389"/>
          </a:xfrm>
          <a:prstGeom prst="rect">
            <a:avLst/>
          </a:prstGeom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93318" y="1388690"/>
            <a:ext cx="2160270" cy="44903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 rot="0">
            <a:off x="326851" y="335855"/>
            <a:ext cx="11563350" cy="6286499"/>
            <a:chOff x="314325" y="285751"/>
            <a:chExt cx="11563350" cy="6286499"/>
          </a:xfrm>
          <a:solidFill>
            <a:schemeClr val="bg1">
              <a:lumMod val="85000"/>
            </a:schemeClr>
          </a:solidFill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b="1" i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 R D</a:t>
              </a:r>
              <a:endParaRPr lang="en-US" altLang="ko-KR" b="1" i="1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5" y="285751"/>
              <a:ext cx="416910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084803" y="43605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084803" y="53003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0478" y="899088"/>
            <a:ext cx="10635082" cy="5492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 rot="0">
            <a:off x="326850" y="335855"/>
            <a:ext cx="11563351" cy="6286499"/>
            <a:chOff x="314324" y="285751"/>
            <a:chExt cx="11563351" cy="6286499"/>
          </a:xfrm>
          <a:solidFill>
            <a:schemeClr val="bg1">
              <a:lumMod val="85000"/>
            </a:schemeClr>
          </a:solidFill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메인 페이지</a:t>
              </a:r>
              <a:endParaRPr lang="en-US" altLang="ko-KR" b="1" i="1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4" y="285751"/>
              <a:ext cx="1460003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5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2.</a:t>
              </a:r>
              <a:r>
                <a:rPr lang="ko-KR" altLang="en-US" sz="15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 소개</a:t>
              </a:r>
              <a:endParaRPr lang="ko-KR" altLang="en-US" sz="15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774329" y="436056"/>
              <a:ext cx="2910474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774329" y="530036"/>
              <a:ext cx="2910474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타원 20"/>
          <p:cNvSpPr/>
          <p:nvPr/>
        </p:nvSpPr>
        <p:spPr>
          <a:xfrm>
            <a:off x="3604972" y="2858715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4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315152" y="810960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4775" y="1131105"/>
            <a:ext cx="6655875" cy="4545945"/>
          </a:xfrm>
          <a:prstGeom prst="rect">
            <a:avLst/>
          </a:prstGeom>
        </p:spPr>
      </p:pic>
      <p:sp>
        <p:nvSpPr>
          <p:cNvPr id="37" name="타원 36"/>
          <p:cNvSpPr/>
          <p:nvPr/>
        </p:nvSpPr>
        <p:spPr>
          <a:xfrm>
            <a:off x="5980785" y="794651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6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107068" y="4079681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3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7444507" y="1131105"/>
            <a:ext cx="414621" cy="4013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52128" y="1102701"/>
            <a:ext cx="3274672" cy="207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/>
              <a:t>탭</a:t>
            </a:r>
            <a:endParaRPr lang="ko-KR" altLang="en-US" sz="3000" b="1"/>
          </a:p>
          <a:p>
            <a:pPr lvl="0">
              <a:defRPr/>
            </a:pPr>
            <a:endParaRPr lang="en-US" altLang="ko-KR" sz="1000"/>
          </a:p>
          <a:p>
            <a:pPr marL="228600" indent="-228600">
              <a:buAutoNum type="arabicPeriod"/>
              <a:defRPr/>
            </a:pPr>
            <a:r>
              <a:rPr lang="ko-KR" altLang="en-US" sz="1500"/>
              <a:t>메인 페이지</a:t>
            </a:r>
            <a:endParaRPr lang="ko-KR" altLang="en-US" sz="1500"/>
          </a:p>
          <a:p>
            <a:pPr marL="228600" indent="-228600">
              <a:buAutoNum type="arabicPeriod"/>
              <a:defRPr/>
            </a:pPr>
            <a:r>
              <a:rPr lang="ko-KR" altLang="en-US" sz="1500"/>
              <a:t>챔피언 분석 페이지</a:t>
            </a:r>
            <a:endParaRPr lang="ko-KR" altLang="en-US" sz="1500"/>
          </a:p>
          <a:p>
            <a:pPr marL="228600" indent="-228600">
              <a:buAutoNum type="arabicPeriod"/>
              <a:defRPr/>
            </a:pPr>
            <a:r>
              <a:rPr lang="ko-KR" altLang="en-US" sz="1500"/>
              <a:t>랭킹 페이지 </a:t>
            </a:r>
            <a:endParaRPr lang="ko-KR" altLang="en-US" sz="1500"/>
          </a:p>
          <a:p>
            <a:pPr marL="228600" indent="-228600">
              <a:buAutoNum type="arabicPeriod"/>
              <a:defRPr/>
            </a:pPr>
            <a:r>
              <a:rPr lang="ko-KR" altLang="en-US" sz="1500"/>
              <a:t>멀티서치 페이지</a:t>
            </a:r>
            <a:endParaRPr lang="ko-KR" altLang="en-US" sz="1500"/>
          </a:p>
          <a:p>
            <a:pPr marL="228600" indent="-228600">
              <a:buAutoNum type="arabicPeriod"/>
              <a:defRPr/>
            </a:pPr>
            <a:r>
              <a:rPr lang="ko-KR" altLang="en-US" sz="1500"/>
              <a:t>커뮤니티 페이지</a:t>
            </a:r>
            <a:endParaRPr lang="ko-KR" altLang="en-US" sz="1500"/>
          </a:p>
          <a:p>
            <a:pPr lvl="0">
              <a:defRPr/>
            </a:pPr>
            <a:endParaRPr lang="ko-KR" altLang="en-US" sz="1400"/>
          </a:p>
        </p:txBody>
      </p:sp>
      <p:sp>
        <p:nvSpPr>
          <p:cNvPr id="75" name="타원 74"/>
          <p:cNvSpPr/>
          <p:nvPr/>
        </p:nvSpPr>
        <p:spPr>
          <a:xfrm>
            <a:off x="7444507" y="3056947"/>
            <a:ext cx="414621" cy="4013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2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952128" y="3028543"/>
            <a:ext cx="3274672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/>
              <a:t>로그인</a:t>
            </a:r>
            <a:endParaRPr lang="ko-KR" altLang="en-US" sz="3000" b="1"/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500"/>
              <a:t>- </a:t>
            </a:r>
            <a:r>
              <a:rPr lang="ko-KR" altLang="en-US" sz="1500"/>
              <a:t>로그인 페이지</a:t>
            </a:r>
            <a:endParaRPr lang="ko-KR" altLang="en-US" sz="1500"/>
          </a:p>
          <a:p>
            <a:pPr lvl="0">
              <a:defRPr/>
            </a:pPr>
            <a:r>
              <a:rPr lang="en-US" altLang="ko-KR" sz="1500"/>
              <a:t>- </a:t>
            </a:r>
            <a:r>
              <a:rPr lang="ko-KR" altLang="en-US" sz="1500"/>
              <a:t>로그인 시 </a:t>
            </a:r>
            <a:endParaRPr lang="ko-KR" altLang="en-US" sz="1500"/>
          </a:p>
          <a:p>
            <a:pPr lvl="1">
              <a:defRPr/>
            </a:pPr>
            <a:r>
              <a:rPr lang="en-US" altLang="ko-KR" sz="1500"/>
              <a:t>- </a:t>
            </a:r>
            <a:r>
              <a:rPr lang="ko-KR" altLang="en-US" sz="1500"/>
              <a:t>로그인 </a:t>
            </a:r>
            <a:r>
              <a:rPr lang="en-US" altLang="ko-KR" sz="1500"/>
              <a:t>&gt;&gt; </a:t>
            </a:r>
            <a:r>
              <a:rPr lang="ko-KR" altLang="en-US" sz="1500"/>
              <a:t>로그아웃</a:t>
            </a:r>
            <a:endParaRPr lang="ko-KR" altLang="en-US" sz="1500"/>
          </a:p>
          <a:p>
            <a:pPr lvl="0">
              <a:defRPr/>
            </a:pPr>
            <a:endParaRPr lang="ko-KR" altLang="en-US" sz="1400"/>
          </a:p>
        </p:txBody>
      </p:sp>
      <p:sp>
        <p:nvSpPr>
          <p:cNvPr id="77" name="타원 76"/>
          <p:cNvSpPr/>
          <p:nvPr/>
        </p:nvSpPr>
        <p:spPr>
          <a:xfrm>
            <a:off x="7443131" y="4672774"/>
            <a:ext cx="414621" cy="4013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3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950752" y="4644370"/>
            <a:ext cx="372015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/>
              <a:t>소환사 검색</a:t>
            </a:r>
            <a:endParaRPr lang="ko-KR" altLang="en-US" sz="3000" b="1"/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500"/>
              <a:t>- LoL </a:t>
            </a:r>
            <a:r>
              <a:rPr lang="ko-KR" altLang="en-US" sz="1500"/>
              <a:t>소환사 이름으로 소환사의 숙련도</a:t>
            </a:r>
            <a:r>
              <a:rPr lang="en-US" altLang="ko-KR" sz="1500"/>
              <a:t>, </a:t>
            </a:r>
            <a:endParaRPr lang="en-US" altLang="ko-KR" sz="1500"/>
          </a:p>
          <a:p>
            <a:pPr lvl="0">
              <a:defRPr/>
            </a:pPr>
            <a:r>
              <a:rPr lang="ko-KR" altLang="en-US" sz="1500"/>
              <a:t>게임기록</a:t>
            </a:r>
            <a:r>
              <a:rPr lang="en-US" altLang="ko-KR" sz="1500"/>
              <a:t>, </a:t>
            </a:r>
            <a:r>
              <a:rPr lang="ko-KR" altLang="en-US" sz="1500"/>
              <a:t>전적 등 검색</a:t>
            </a:r>
            <a:endParaRPr lang="ko-KR" altLang="en-US" sz="1500"/>
          </a:p>
          <a:p>
            <a:pPr lvl="0">
              <a:defRPr/>
            </a:pPr>
            <a:r>
              <a:rPr lang="en-US" altLang="ko-KR" sz="1500"/>
              <a:t>- Riot</a:t>
            </a:r>
            <a:r>
              <a:rPr lang="ko-KR" altLang="en-US" sz="1500"/>
              <a:t>에서 제공하는 </a:t>
            </a:r>
            <a:r>
              <a:rPr lang="en-US" altLang="ko-KR" sz="1500"/>
              <a:t>api</a:t>
            </a:r>
            <a:r>
              <a:rPr lang="ko-KR" altLang="en-US" sz="1500"/>
              <a:t>로 데이터를 전달받아 가공하여 출력</a:t>
            </a:r>
            <a:endParaRPr lang="ko-KR" altLang="en-US"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 rot="0">
            <a:off x="326850" y="335855"/>
            <a:ext cx="11563351" cy="6286499"/>
            <a:chOff x="314324" y="285751"/>
            <a:chExt cx="11563351" cy="6286499"/>
          </a:xfrm>
          <a:solidFill>
            <a:schemeClr val="bg1">
              <a:lumMod val="85000"/>
            </a:schemeClr>
          </a:solidFill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로그인 페이지</a:t>
              </a:r>
              <a:endParaRPr lang="en-US" altLang="ko-KR" b="1" i="1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4" y="285751"/>
              <a:ext cx="1460003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5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2.</a:t>
              </a:r>
              <a:r>
                <a:rPr lang="ko-KR" altLang="en-US" sz="15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 소개</a:t>
              </a:r>
              <a:endParaRPr lang="ko-KR" altLang="en-US" sz="15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774329" y="436056"/>
              <a:ext cx="2910474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774329" y="530036"/>
              <a:ext cx="2910474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타원 24"/>
          <p:cNvSpPr/>
          <p:nvPr/>
        </p:nvSpPr>
        <p:spPr>
          <a:xfrm>
            <a:off x="452909" y="4541289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21764" y="1675485"/>
            <a:ext cx="296753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구글 로그인</a:t>
            </a:r>
            <a:endParaRPr lang="ko-KR" altLang="en-US" b="1"/>
          </a:p>
          <a:p>
            <a:pPr lvl="0">
              <a:defRPr/>
            </a:pPr>
            <a:endParaRPr lang="en-US" altLang="ko-KR" sz="1000"/>
          </a:p>
          <a:p>
            <a:pPr marL="171450" indent="-171450">
              <a:buFontTx/>
              <a:buChar char="-"/>
              <a:defRPr/>
            </a:pPr>
            <a:r>
              <a:rPr lang="ko-KR" altLang="en-US" sz="1400"/>
              <a:t>웹 사이트 계정 인증에 타 서비스의 계정을 사용하는 인증 방식인 </a:t>
            </a:r>
            <a:r>
              <a:rPr lang="en-US" altLang="ko-KR" sz="1400" b="1"/>
              <a:t>Oauth 2.0</a:t>
            </a:r>
            <a:r>
              <a:rPr lang="ko-KR" altLang="en-US" sz="1400"/>
              <a:t> 인증 방식을 이용하여 구글로그인 서비스를 구현</a:t>
            </a:r>
            <a:r>
              <a:rPr lang="en-US" altLang="ko-KR" sz="1400"/>
              <a:t>.</a:t>
            </a:r>
            <a:endParaRPr lang="en-US" altLang="ko-KR" sz="1400"/>
          </a:p>
          <a:p>
            <a:pPr marL="171450" indent="-171450">
              <a:buFontTx/>
              <a:buChar char="-"/>
              <a:defRPr/>
            </a:pPr>
            <a:endParaRPr lang="en-US" altLang="ko-KR" sz="1400"/>
          </a:p>
          <a:p>
            <a:pPr marL="171450" indent="-171450">
              <a:buFontTx/>
              <a:buChar char="-"/>
              <a:defRPr/>
            </a:pPr>
            <a:r>
              <a:rPr lang="ko-KR" altLang="en-US" sz="1400"/>
              <a:t>사용자가 인증 성공시 구글로부터 받은 엑세스 토큰을 이용하여</a:t>
            </a:r>
            <a:r>
              <a:rPr lang="en-US" altLang="ko-KR" sz="1400"/>
              <a:t>, </a:t>
            </a:r>
            <a:r>
              <a:rPr lang="ko-KR" altLang="en-US" sz="1400"/>
              <a:t>유저 정보를 추출 후 서버의 </a:t>
            </a:r>
            <a:r>
              <a:rPr lang="en-US" altLang="ko-KR" sz="1400"/>
              <a:t>db</a:t>
            </a:r>
            <a:r>
              <a:rPr lang="ko-KR" altLang="en-US" sz="1400"/>
              <a:t>에 자동 회원가입</a:t>
            </a:r>
            <a:r>
              <a:rPr lang="en-US" altLang="ko-KR" sz="1400"/>
              <a:t>.</a:t>
            </a:r>
            <a:endParaRPr lang="en-US" altLang="ko-KR" sz="1400"/>
          </a:p>
          <a:p>
            <a:pPr marL="171450" indent="-171450">
              <a:buFontTx/>
              <a:buChar char="-"/>
              <a:defRPr/>
            </a:pPr>
            <a:endParaRPr lang="en-US" altLang="ko-KR" sz="1400"/>
          </a:p>
          <a:p>
            <a:pPr marL="171450" indent="-171450">
              <a:buFontTx/>
              <a:buChar char="-"/>
              <a:defRPr/>
            </a:pPr>
            <a:r>
              <a:rPr lang="ko-KR" altLang="en-US" sz="1400"/>
              <a:t>안드로이드는 </a:t>
            </a:r>
            <a:r>
              <a:rPr lang="en-US" altLang="ko-KR" sz="1400" b="1"/>
              <a:t>firebase</a:t>
            </a:r>
            <a:r>
              <a:rPr lang="ko-KR" altLang="en-US" sz="1400"/>
              <a:t>를 통한 인증 구현</a:t>
            </a:r>
            <a:r>
              <a:rPr lang="en-US" altLang="ko-KR" sz="1400"/>
              <a:t>.</a:t>
            </a:r>
            <a:endParaRPr lang="en-US" altLang="ko-KR" sz="1400"/>
          </a:p>
          <a:p>
            <a:pPr marL="171450" indent="-171450">
              <a:buFontTx/>
              <a:buChar char="-"/>
              <a:defRPr/>
            </a:pPr>
            <a:endParaRPr lang="en-US" altLang="ko-KR" sz="1000"/>
          </a:p>
          <a:p>
            <a:pPr lvl="0">
              <a:defRPr/>
            </a:pPr>
            <a:endParaRPr lang="ko-KR" altLang="en-US" sz="1400"/>
          </a:p>
        </p:txBody>
      </p:sp>
      <p:sp>
        <p:nvSpPr>
          <p:cNvPr id="49" name="타원 48"/>
          <p:cNvSpPr/>
          <p:nvPr/>
        </p:nvSpPr>
        <p:spPr>
          <a:xfrm>
            <a:off x="8158559" y="1675485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3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095" y="1278062"/>
            <a:ext cx="2074779" cy="28536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92372" y="1278061"/>
            <a:ext cx="1908302" cy="285367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31299" y="903515"/>
            <a:ext cx="17823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/>
              <a:t>로그인</a:t>
            </a:r>
            <a:endParaRPr lang="en-US" altLang="ko-KR" sz="1000"/>
          </a:p>
        </p:txBody>
      </p:sp>
      <p:sp>
        <p:nvSpPr>
          <p:cNvPr id="27" name="TextBox 26"/>
          <p:cNvSpPr txBox="1"/>
          <p:nvPr/>
        </p:nvSpPr>
        <p:spPr>
          <a:xfrm>
            <a:off x="3252613" y="919509"/>
            <a:ext cx="17823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/>
              <a:t>회원가입</a:t>
            </a:r>
            <a:endParaRPr lang="en-US" altLang="ko-KR" sz="10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57245" y="1278060"/>
            <a:ext cx="2214534" cy="285367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679389" y="924905"/>
            <a:ext cx="17823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/>
              <a:t>구글 로그인</a:t>
            </a:r>
            <a:endParaRPr lang="en-US" altLang="ko-KR" sz="1000"/>
          </a:p>
        </p:txBody>
      </p:sp>
      <p:sp>
        <p:nvSpPr>
          <p:cNvPr id="29" name="TextBox 28"/>
          <p:cNvSpPr txBox="1"/>
          <p:nvPr/>
        </p:nvSpPr>
        <p:spPr>
          <a:xfrm>
            <a:off x="787856" y="4513995"/>
            <a:ext cx="197201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로그인</a:t>
            </a:r>
            <a:endParaRPr lang="ko-KR" altLang="en-US" b="1"/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400"/>
              <a:t>스프링 시큐리티를 적용하였음</a:t>
            </a:r>
            <a:r>
              <a:rPr lang="en-US" altLang="ko-KR" sz="1400"/>
              <a:t>.</a:t>
            </a:r>
            <a:r>
              <a:rPr lang="ko-KR" altLang="en-US" sz="1000"/>
              <a:t> </a:t>
            </a:r>
            <a:endParaRPr lang="ko-KR" altLang="en-US" sz="1000"/>
          </a:p>
          <a:p>
            <a:pPr lvl="0">
              <a:defRPr/>
            </a:pPr>
            <a:endParaRPr lang="ko-KR" altLang="en-US" sz="1400"/>
          </a:p>
        </p:txBody>
      </p:sp>
      <p:sp>
        <p:nvSpPr>
          <p:cNvPr id="30" name="타원 29"/>
          <p:cNvSpPr/>
          <p:nvPr/>
        </p:nvSpPr>
        <p:spPr>
          <a:xfrm>
            <a:off x="2967079" y="4508412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2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25323" y="4513995"/>
            <a:ext cx="434645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회원가입</a:t>
            </a:r>
            <a:endParaRPr lang="ko-KR" altLang="en-US" b="1"/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- </a:t>
            </a:r>
            <a:r>
              <a:rPr lang="ko-KR" altLang="en-US" sz="1400"/>
              <a:t>시큐리티로 인한 </a:t>
            </a:r>
            <a:r>
              <a:rPr lang="en-US" altLang="ko-KR" sz="1400" b="1"/>
              <a:t>bCrypt</a:t>
            </a:r>
            <a:r>
              <a:rPr lang="ko-KR" altLang="en-US" sz="1400"/>
              <a:t>인코딩으로 암호화되어 비밀번호 저장</a:t>
            </a:r>
            <a:endParaRPr lang="ko-KR" altLang="en-US" sz="1400"/>
          </a:p>
          <a:p>
            <a:pPr lvl="0">
              <a:defRPr/>
            </a:pPr>
            <a:endParaRPr lang="ko-KR" altLang="en-US" sz="1400"/>
          </a:p>
        </p:txBody>
      </p:sp>
      <p:sp>
        <p:nvSpPr>
          <p:cNvPr id="32" name="타원 31"/>
          <p:cNvSpPr/>
          <p:nvPr/>
        </p:nvSpPr>
        <p:spPr>
          <a:xfrm>
            <a:off x="1086801" y="908821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3388778" y="919509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2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659300" y="-3810219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740517" y="971804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3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235071" y="-3874977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2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505593" y="-8604705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94418" y="5419716"/>
            <a:ext cx="8530146" cy="990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 rot="0">
            <a:off x="326850" y="335855"/>
            <a:ext cx="11563351" cy="6286499"/>
            <a:chOff x="314324" y="285751"/>
            <a:chExt cx="11563351" cy="6286499"/>
          </a:xfrm>
          <a:solidFill>
            <a:schemeClr val="bg1">
              <a:lumMod val="75000"/>
            </a:schemeClr>
          </a:solidFill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소환사 검색</a:t>
              </a:r>
              <a:r>
                <a:rPr lang="en-US" altLang="ko-KR" b="1" i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b="1" i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정보 페이지</a:t>
              </a:r>
              <a:endParaRPr lang="en-US" altLang="ko-KR" b="1" i="1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4" y="285751"/>
              <a:ext cx="1460003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5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2.</a:t>
              </a:r>
              <a:r>
                <a:rPr lang="ko-KR" altLang="en-US" sz="15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 소개</a:t>
              </a:r>
              <a:endParaRPr lang="ko-KR" altLang="en-US" sz="15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774329" y="436056"/>
              <a:ext cx="2910474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774329" y="530036"/>
              <a:ext cx="2910474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타원 24"/>
          <p:cNvSpPr/>
          <p:nvPr/>
        </p:nvSpPr>
        <p:spPr>
          <a:xfrm>
            <a:off x="690970" y="4392764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6452" y="4341069"/>
            <a:ext cx="6436492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소환사 정보</a:t>
            </a:r>
            <a:endParaRPr lang="ko-KR" altLang="en-US" sz="1500" b="1"/>
          </a:p>
          <a:p>
            <a:pPr lvl="0">
              <a:defRPr/>
            </a:pPr>
            <a:endParaRPr lang="en-US" altLang="ko-KR" sz="1000"/>
          </a:p>
          <a:p>
            <a:pPr marL="171450" indent="-171450">
              <a:buFontTx/>
              <a:buChar char="-"/>
              <a:defRPr/>
            </a:pPr>
            <a:r>
              <a:rPr lang="ko-KR" altLang="en-US" sz="1200"/>
              <a:t>솔로랭크</a:t>
            </a:r>
            <a:r>
              <a:rPr lang="en-US" altLang="ko-KR" sz="1200"/>
              <a:t>, </a:t>
            </a:r>
            <a:r>
              <a:rPr lang="ko-KR" altLang="en-US" sz="1200"/>
              <a:t>자유랭크 티어</a:t>
            </a:r>
            <a:r>
              <a:rPr lang="en-US" altLang="ko-KR" sz="1200"/>
              <a:t>, </a:t>
            </a:r>
            <a:r>
              <a:rPr lang="ko-KR" altLang="en-US" sz="1200"/>
              <a:t>아이템</a:t>
            </a:r>
            <a:r>
              <a:rPr lang="en-US" altLang="ko-KR" sz="1200"/>
              <a:t>, </a:t>
            </a:r>
            <a:r>
              <a:rPr lang="ko-KR" altLang="en-US" sz="1200"/>
              <a:t>전적</a:t>
            </a:r>
            <a:r>
              <a:rPr lang="en-US" altLang="ko-KR" sz="1200"/>
              <a:t>, </a:t>
            </a:r>
            <a:r>
              <a:rPr lang="ko-KR" altLang="en-US" sz="1200"/>
              <a:t>챔피언 숙련도 등 소환사의 기본적인 정보 출력</a:t>
            </a:r>
            <a:endParaRPr lang="ko-KR" altLang="en-US" sz="1200"/>
          </a:p>
          <a:p>
            <a:pPr marL="285750" indent="-285750">
              <a:buFontTx/>
              <a:buChar char="-"/>
              <a:defRPr/>
            </a:pPr>
            <a:endParaRPr lang="en-US" altLang="ko-KR" sz="1000"/>
          </a:p>
        </p:txBody>
      </p:sp>
      <p:sp>
        <p:nvSpPr>
          <p:cNvPr id="47" name="타원 46"/>
          <p:cNvSpPr/>
          <p:nvPr/>
        </p:nvSpPr>
        <p:spPr>
          <a:xfrm>
            <a:off x="690970" y="5128714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2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83168" y="5121649"/>
            <a:ext cx="6522143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검색 결과</a:t>
            </a:r>
            <a:endParaRPr lang="ko-KR" altLang="en-US" sz="1500" b="1"/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200"/>
              <a:t>- </a:t>
            </a:r>
            <a:r>
              <a:rPr lang="ko-KR" altLang="en-US" sz="1200"/>
              <a:t>소환사의 경기 기록과 승패</a:t>
            </a:r>
            <a:r>
              <a:rPr lang="en-US" altLang="ko-KR" sz="1200"/>
              <a:t>, </a:t>
            </a:r>
            <a:r>
              <a:rPr lang="ko-KR" altLang="en-US" sz="1200"/>
              <a:t>참여 유저들</a:t>
            </a:r>
            <a:r>
              <a:rPr lang="en-US" altLang="ko-KR" sz="1200"/>
              <a:t>, </a:t>
            </a:r>
            <a:r>
              <a:rPr lang="ko-KR" altLang="en-US" sz="1200"/>
              <a:t>경기의 간략한 정보들 출력</a:t>
            </a:r>
            <a:r>
              <a:rPr lang="en-US" altLang="ko-KR" sz="1200"/>
              <a:t>.</a:t>
            </a:r>
            <a:endParaRPr lang="ko-KR" altLang="en-US" sz="1200"/>
          </a:p>
        </p:txBody>
      </p:sp>
      <p:sp>
        <p:nvSpPr>
          <p:cNvPr id="10" name="갈매기형 수장 9"/>
          <p:cNvSpPr/>
          <p:nvPr/>
        </p:nvSpPr>
        <p:spPr>
          <a:xfrm>
            <a:off x="5325341" y="2820209"/>
            <a:ext cx="484632" cy="484632"/>
          </a:xfrm>
          <a:prstGeom prst="chevron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581232" y="3653664"/>
            <a:ext cx="1462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도수 카테고리의</a:t>
            </a:r>
            <a:endParaRPr lang="ko-KR" altLang="en-US" sz="1000"/>
          </a:p>
          <a:p>
            <a:pPr algn="ctr">
              <a:defRPr/>
            </a:pPr>
            <a:r>
              <a:rPr lang="en-US" altLang="ko-KR" sz="1000"/>
              <a:t>0~15 </a:t>
            </a:r>
            <a:r>
              <a:rPr lang="ko-KR" altLang="en-US" sz="1000"/>
              <a:t>클릭 </a:t>
            </a:r>
            <a:endParaRPr lang="ko-KR" altLang="en-US" sz="10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1852" y="1210689"/>
            <a:ext cx="4182728" cy="3075753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569284" y="1959121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005205" y="2701570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2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132946" y="-1801352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265349" y="3062525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3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133250" y="-4182330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29374" y="1207949"/>
            <a:ext cx="4260812" cy="307849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832031" y="872205"/>
            <a:ext cx="17823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/>
              <a:t>소환사 정보</a:t>
            </a:r>
            <a:endParaRPr lang="en-US" altLang="ko-KR" sz="1000"/>
          </a:p>
        </p:txBody>
      </p:sp>
      <p:sp>
        <p:nvSpPr>
          <p:cNvPr id="37" name="TextBox 36"/>
          <p:cNvSpPr txBox="1"/>
          <p:nvPr/>
        </p:nvSpPr>
        <p:spPr>
          <a:xfrm>
            <a:off x="7468595" y="863985"/>
            <a:ext cx="17823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/>
              <a:t>소환사의 경기 정보</a:t>
            </a:r>
            <a:endParaRPr lang="en-US" altLang="ko-KR" sz="1000"/>
          </a:p>
        </p:txBody>
      </p:sp>
      <p:sp>
        <p:nvSpPr>
          <p:cNvPr id="38" name="TextBox 37"/>
          <p:cNvSpPr txBox="1"/>
          <p:nvPr/>
        </p:nvSpPr>
        <p:spPr>
          <a:xfrm>
            <a:off x="4724973" y="2455349"/>
            <a:ext cx="1462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아래 화살표 클릭</a:t>
            </a:r>
            <a:endParaRPr lang="ko-KR" altLang="en-US" sz="1000"/>
          </a:p>
        </p:txBody>
      </p:sp>
      <p:sp>
        <p:nvSpPr>
          <p:cNvPr id="41" name="갈매기형 수장 40"/>
          <p:cNvSpPr/>
          <p:nvPr/>
        </p:nvSpPr>
        <p:spPr>
          <a:xfrm rot="5400000">
            <a:off x="10892322" y="2820209"/>
            <a:ext cx="484632" cy="484632"/>
          </a:xfrm>
          <a:prstGeom prst="chevron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403158" y="2455349"/>
            <a:ext cx="1462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다른 소환사 클릭</a:t>
            </a:r>
            <a:endParaRPr lang="ko-KR" altLang="en-US" sz="10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645237" y="4473969"/>
            <a:ext cx="2988952" cy="1960857"/>
          </a:xfrm>
          <a:prstGeom prst="rect">
            <a:avLst/>
          </a:prstGeom>
        </p:spPr>
      </p:pic>
      <p:sp>
        <p:nvSpPr>
          <p:cNvPr id="44" name="타원 43"/>
          <p:cNvSpPr/>
          <p:nvPr/>
        </p:nvSpPr>
        <p:spPr>
          <a:xfrm>
            <a:off x="682213" y="5877073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3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4411" y="5870008"/>
            <a:ext cx="6522143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경기 상세보기</a:t>
            </a:r>
            <a:endParaRPr lang="ko-KR" altLang="en-US" sz="1500" b="1"/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200"/>
              <a:t>- </a:t>
            </a:r>
            <a:r>
              <a:rPr lang="ko-KR" altLang="en-US" sz="1200"/>
              <a:t>경기에 참여한 유저들의 정보와</a:t>
            </a:r>
            <a:r>
              <a:rPr lang="en-US" altLang="ko-KR" sz="1200"/>
              <a:t>, </a:t>
            </a:r>
            <a:r>
              <a:rPr lang="ko-KR" altLang="en-US" sz="1200"/>
              <a:t>세부적인 데이터 출력</a:t>
            </a:r>
            <a:r>
              <a:rPr lang="en-US" altLang="ko-KR" sz="1200"/>
              <a:t>.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 rot="0">
            <a:off x="283420" y="372011"/>
            <a:ext cx="11563351" cy="6286499"/>
            <a:chOff x="314324" y="285751"/>
            <a:chExt cx="11563351" cy="6286499"/>
          </a:xfrm>
          <a:solidFill>
            <a:schemeClr val="bg1">
              <a:lumMod val="75000"/>
            </a:schemeClr>
          </a:solidFill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챔피언 목록 페이지</a:t>
              </a:r>
              <a:endParaRPr lang="en-US" altLang="ko-KR" b="1" i="1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4" y="285751"/>
              <a:ext cx="1460003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5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2.</a:t>
              </a:r>
              <a:r>
                <a:rPr lang="ko-KR" altLang="en-US" sz="15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 소개</a:t>
              </a:r>
              <a:endParaRPr lang="ko-KR" altLang="en-US" sz="15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774329" y="436056"/>
              <a:ext cx="2910474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774329" y="530036"/>
              <a:ext cx="2910474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타원 46"/>
          <p:cNvSpPr/>
          <p:nvPr/>
        </p:nvSpPr>
        <p:spPr>
          <a:xfrm>
            <a:off x="573691" y="5391247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11794" y="5358495"/>
            <a:ext cx="431691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데이터별 정렬</a:t>
            </a:r>
            <a:endParaRPr lang="ko-KR" altLang="en-US" sz="1400" b="1"/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- </a:t>
            </a:r>
            <a:r>
              <a:rPr lang="ko-KR" altLang="en-US" sz="1000"/>
              <a:t>티어</a:t>
            </a:r>
            <a:r>
              <a:rPr lang="en-US" altLang="ko-KR" sz="1000"/>
              <a:t>, </a:t>
            </a:r>
            <a:r>
              <a:rPr lang="ko-KR" altLang="en-US" sz="1000"/>
              <a:t>승률</a:t>
            </a:r>
            <a:r>
              <a:rPr lang="en-US" altLang="ko-KR" sz="1000"/>
              <a:t>, </a:t>
            </a:r>
            <a:r>
              <a:rPr lang="ko-KR" altLang="en-US" sz="1000"/>
              <a:t>픽률</a:t>
            </a:r>
            <a:r>
              <a:rPr lang="en-US" altLang="ko-KR" sz="1000"/>
              <a:t> </a:t>
            </a:r>
            <a:r>
              <a:rPr lang="ko-KR" altLang="en-US" sz="1000"/>
              <a:t>등 클릭한 정렬 기준에 따라 정렬</a:t>
            </a:r>
            <a:r>
              <a:rPr lang="en-US" altLang="ko-KR" sz="1000"/>
              <a:t>.</a:t>
            </a:r>
            <a:endParaRPr lang="ko-KR" altLang="en-US" sz="1400"/>
          </a:p>
        </p:txBody>
      </p:sp>
      <p:sp>
        <p:nvSpPr>
          <p:cNvPr id="10" name="갈매기형 수장 9"/>
          <p:cNvSpPr/>
          <p:nvPr/>
        </p:nvSpPr>
        <p:spPr>
          <a:xfrm>
            <a:off x="5309401" y="3030629"/>
            <a:ext cx="484632" cy="484632"/>
          </a:xfrm>
          <a:prstGeom prst="chevron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20237" y="2670648"/>
            <a:ext cx="1462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정렬 기준</a:t>
            </a:r>
            <a:endParaRPr lang="ko-KR" altLang="en-US" sz="10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348" y="1301155"/>
            <a:ext cx="4376196" cy="38298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65096" y="1319580"/>
            <a:ext cx="2020520" cy="38113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77962" y="1313905"/>
            <a:ext cx="1961187" cy="3817071"/>
          </a:xfrm>
          <a:prstGeom prst="rect">
            <a:avLst/>
          </a:prstGeom>
        </p:spPr>
      </p:pic>
      <p:sp>
        <p:nvSpPr>
          <p:cNvPr id="30" name="갈매기형 수장 29"/>
          <p:cNvSpPr/>
          <p:nvPr/>
        </p:nvSpPr>
        <p:spPr>
          <a:xfrm>
            <a:off x="8490456" y="3030629"/>
            <a:ext cx="484632" cy="484632"/>
          </a:xfrm>
          <a:prstGeom prst="chevron">
            <a:avLst>
              <a:gd name="adj" fmla="val 50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950309" y="2670648"/>
            <a:ext cx="1462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포지션별 정렬</a:t>
            </a:r>
            <a:endParaRPr lang="ko-KR" altLang="en-US" sz="1000"/>
          </a:p>
        </p:txBody>
      </p:sp>
      <p:sp>
        <p:nvSpPr>
          <p:cNvPr id="32" name="타원 31"/>
          <p:cNvSpPr/>
          <p:nvPr/>
        </p:nvSpPr>
        <p:spPr>
          <a:xfrm>
            <a:off x="4235789" y="1597450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839251" y="2053431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2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994843" y="5391247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2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32946" y="5358495"/>
            <a:ext cx="233970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라인별 정렬</a:t>
            </a:r>
            <a:endParaRPr lang="ko-KR" altLang="en-US" sz="1400" b="1"/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- </a:t>
            </a:r>
            <a:r>
              <a:rPr lang="ko-KR" altLang="en-US" sz="1000"/>
              <a:t>클릭한 포지션에 따라 정렬</a:t>
            </a:r>
            <a:r>
              <a:rPr lang="en-US" altLang="ko-KR" sz="1000"/>
              <a:t>.</a:t>
            </a:r>
            <a:endParaRPr lang="ko-KR" altLang="en-US" sz="1400"/>
          </a:p>
        </p:txBody>
      </p:sp>
      <p:sp>
        <p:nvSpPr>
          <p:cNvPr id="36" name="TextBox 35"/>
          <p:cNvSpPr txBox="1"/>
          <p:nvPr/>
        </p:nvSpPr>
        <p:spPr>
          <a:xfrm>
            <a:off x="8874805" y="5391247"/>
            <a:ext cx="233970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데이터</a:t>
            </a:r>
            <a:endParaRPr lang="ko-KR" altLang="en-US" sz="1400" b="1"/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- </a:t>
            </a:r>
            <a:r>
              <a:rPr lang="ko-KR" altLang="en-US" sz="1000"/>
              <a:t>참고사이트 </a:t>
            </a:r>
            <a:r>
              <a:rPr lang="en-US" altLang="ko-KR" sz="1000"/>
              <a:t>op.gg</a:t>
            </a:r>
            <a:r>
              <a:rPr lang="ko-KR" altLang="en-US" sz="1000"/>
              <a:t>에서 동적 크롤링</a:t>
            </a:r>
            <a:r>
              <a:rPr lang="en-US" altLang="ko-KR" sz="1000"/>
              <a:t>.</a:t>
            </a:r>
            <a:endParaRPr lang="ko-KR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 rot="0">
            <a:off x="326850" y="335855"/>
            <a:ext cx="11563351" cy="6286499"/>
            <a:chOff x="314324" y="285751"/>
            <a:chExt cx="11563351" cy="6286499"/>
          </a:xfrm>
          <a:solidFill>
            <a:schemeClr val="bg1">
              <a:lumMod val="75000"/>
            </a:schemeClr>
          </a:solidFill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랭킹 페이지</a:t>
              </a:r>
              <a:endParaRPr lang="en-US" altLang="ko-KR" b="1" i="1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4" y="285751"/>
              <a:ext cx="1460003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5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2.</a:t>
              </a:r>
              <a:r>
                <a:rPr lang="ko-KR" altLang="en-US" sz="15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 소개</a:t>
              </a:r>
              <a:endParaRPr lang="ko-KR" altLang="en-US" sz="15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774329" y="436056"/>
              <a:ext cx="2910474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774329" y="530036"/>
              <a:ext cx="2910474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타원 31"/>
          <p:cNvSpPr/>
          <p:nvPr/>
        </p:nvSpPr>
        <p:spPr>
          <a:xfrm>
            <a:off x="6630650" y="1719415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2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58310" y="1775851"/>
            <a:ext cx="397688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티어</a:t>
            </a:r>
            <a:r>
              <a:rPr lang="en-US" altLang="ko-KR" sz="1400" b="1"/>
              <a:t>, </a:t>
            </a:r>
            <a:r>
              <a:rPr lang="ko-KR" altLang="en-US" sz="1400" b="1"/>
              <a:t>점수별 소환사 랭킹</a:t>
            </a:r>
            <a:endParaRPr lang="ko-KR" altLang="en-US" sz="1400" b="1"/>
          </a:p>
          <a:p>
            <a:pPr lvl="0">
              <a:defRPr/>
            </a:pPr>
            <a:endParaRPr lang="en-US" altLang="ko-KR" sz="1000"/>
          </a:p>
          <a:p>
            <a:pPr marL="171450" indent="-171450">
              <a:buFontTx/>
              <a:buChar char="-"/>
              <a:defRPr/>
            </a:pPr>
            <a:r>
              <a:rPr lang="ko-KR" altLang="en-US" sz="1000"/>
              <a:t>서버의 </a:t>
            </a:r>
            <a:r>
              <a:rPr lang="en-US" altLang="ko-KR" sz="1000"/>
              <a:t>db</a:t>
            </a:r>
            <a:r>
              <a:rPr lang="ko-KR" altLang="en-US" sz="1000"/>
              <a:t>에서 관리중인 챌린저</a:t>
            </a:r>
            <a:r>
              <a:rPr lang="en-US" altLang="ko-KR" sz="1000"/>
              <a:t>~</a:t>
            </a:r>
            <a:r>
              <a:rPr lang="ko-KR" altLang="en-US" sz="1000"/>
              <a:t>마스터까지의 랭킹 리스트 출력</a:t>
            </a:r>
            <a:r>
              <a:rPr lang="en-US" altLang="ko-KR" sz="1000"/>
              <a:t>.</a:t>
            </a:r>
            <a:endParaRPr lang="en-US" altLang="ko-KR" sz="1000"/>
          </a:p>
        </p:txBody>
      </p:sp>
      <p:sp>
        <p:nvSpPr>
          <p:cNvPr id="40" name="타원 39"/>
          <p:cNvSpPr/>
          <p:nvPr/>
        </p:nvSpPr>
        <p:spPr>
          <a:xfrm>
            <a:off x="6722147" y="4362763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4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50255" y="4345960"/>
            <a:ext cx="43319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/>
              <a:t>연관 글 </a:t>
            </a:r>
            <a:r>
              <a:rPr lang="en-US" altLang="ko-KR" sz="1400" b="1"/>
              <a:t>(</a:t>
            </a:r>
            <a:r>
              <a:rPr lang="ko-KR" altLang="en-US" sz="1400" b="1"/>
              <a:t>구현중</a:t>
            </a:r>
            <a:r>
              <a:rPr lang="en-US" altLang="ko-KR" sz="1400" b="1"/>
              <a:t>)</a:t>
            </a:r>
            <a:endParaRPr lang="en-US" altLang="ko-KR" sz="1400" b="1"/>
          </a:p>
          <a:p>
            <a:pPr lvl="0">
              <a:defRPr/>
            </a:pPr>
            <a:endParaRPr lang="en-US" altLang="ko-KR" sz="1000"/>
          </a:p>
          <a:p>
            <a:pPr marL="171450" indent="-171450">
              <a:buFontTx/>
              <a:buChar char="-"/>
              <a:defRPr/>
            </a:pPr>
            <a:r>
              <a:rPr lang="ko-KR" altLang="en-US" sz="1000"/>
              <a:t>해당 칵테일과 연관된 글의 제목 출력</a:t>
            </a:r>
            <a:endParaRPr lang="ko-KR" altLang="en-US" sz="1000"/>
          </a:p>
          <a:p>
            <a:pPr marL="171450" indent="-171450">
              <a:buFontTx/>
              <a:buChar char="-"/>
              <a:defRPr/>
            </a:pPr>
            <a:r>
              <a:rPr lang="ko-KR" altLang="en-US" sz="1000"/>
              <a:t>클릭시 클릭한 글의 상세보기 페이지로 이동</a:t>
            </a:r>
            <a:endParaRPr lang="en-US" altLang="ko-KR" sz="10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0518" y="807659"/>
            <a:ext cx="5459908" cy="40908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0518" y="4021666"/>
            <a:ext cx="5459908" cy="2498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 rot="0">
            <a:off x="326850" y="335855"/>
            <a:ext cx="11563351" cy="6286499"/>
            <a:chOff x="314324" y="285751"/>
            <a:chExt cx="11563351" cy="6286499"/>
          </a:xfrm>
          <a:solidFill>
            <a:schemeClr val="bg1">
              <a:lumMod val="75000"/>
            </a:schemeClr>
          </a:solidFill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커뮤니티 페이지</a:t>
              </a:r>
              <a:endParaRPr lang="ko-KR" altLang="en-US" b="1" i="1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4" y="285751"/>
              <a:ext cx="1460003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5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2.</a:t>
              </a:r>
              <a:r>
                <a:rPr lang="ko-KR" altLang="en-US" sz="15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 소개</a:t>
              </a:r>
              <a:endParaRPr lang="ko-KR" altLang="en-US" sz="15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774329" y="436056"/>
              <a:ext cx="2910474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774329" y="530036"/>
              <a:ext cx="2910474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타원 24"/>
          <p:cNvSpPr/>
          <p:nvPr/>
        </p:nvSpPr>
        <p:spPr>
          <a:xfrm>
            <a:off x="690970" y="4392764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6452" y="4341069"/>
            <a:ext cx="6436492" cy="80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게시글 리스트</a:t>
            </a:r>
            <a:endParaRPr lang="ko-KR" altLang="en-US" sz="1500" b="1"/>
          </a:p>
          <a:p>
            <a:pPr lvl="0">
              <a:defRPr/>
            </a:pPr>
            <a:endParaRPr lang="en-US" altLang="ko-KR" sz="1000"/>
          </a:p>
          <a:p>
            <a:pPr marL="171450" indent="-171450">
              <a:buFontTx/>
              <a:buChar char="-"/>
              <a:defRPr/>
            </a:pPr>
            <a:r>
              <a:rPr lang="ko-KR" altLang="en-US" sz="1200"/>
              <a:t>글 작성시 젤 처음 첨부한 사진을 썸네일로 자동 저장</a:t>
            </a:r>
            <a:r>
              <a:rPr lang="en-US" altLang="ko-KR" sz="1200"/>
              <a:t>.</a:t>
            </a:r>
            <a:endParaRPr lang="en-US" altLang="ko-KR" sz="1200"/>
          </a:p>
          <a:p>
            <a:pPr marL="285750" indent="-285750">
              <a:buFontTx/>
              <a:buChar char="-"/>
              <a:defRPr/>
            </a:pPr>
            <a:endParaRPr lang="en-US" altLang="ko-KR" sz="1000"/>
          </a:p>
        </p:txBody>
      </p:sp>
      <p:sp>
        <p:nvSpPr>
          <p:cNvPr id="47" name="타원 46"/>
          <p:cNvSpPr/>
          <p:nvPr/>
        </p:nvSpPr>
        <p:spPr>
          <a:xfrm>
            <a:off x="718445" y="5247777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2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10642" y="5240712"/>
            <a:ext cx="6842696" cy="1024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글쓰기</a:t>
            </a:r>
            <a:endParaRPr lang="ko-KR" altLang="en-US" sz="1500" b="1"/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200"/>
              <a:t>-</a:t>
            </a:r>
            <a:r>
              <a:rPr lang="ko-KR" altLang="en-US" sz="1200"/>
              <a:t> 위지윅에디터 </a:t>
            </a:r>
            <a:r>
              <a:rPr lang="en-US" altLang="ko-KR" sz="1200"/>
              <a:t>summerNote</a:t>
            </a:r>
            <a:r>
              <a:rPr lang="ko-KR" altLang="en-US" sz="1200"/>
              <a:t>를 사용하여 구현</a:t>
            </a:r>
            <a:r>
              <a:rPr lang="en-US" altLang="ko-KR" sz="1200"/>
              <a:t>.</a:t>
            </a:r>
            <a:endParaRPr lang="en-US" altLang="ko-KR" sz="1200"/>
          </a:p>
          <a:p>
            <a:pPr lvl="0">
              <a:defRPr/>
            </a:pPr>
            <a:r>
              <a:rPr lang="en-US" altLang="ko-KR" sz="1200"/>
              <a:t>-</a:t>
            </a:r>
            <a:r>
              <a:rPr lang="ko-KR" altLang="en-US" sz="1200"/>
              <a:t> 사진 업로드시 </a:t>
            </a:r>
            <a:r>
              <a:rPr lang="en-US" altLang="ko-KR" sz="1200"/>
              <a:t>js</a:t>
            </a:r>
            <a:r>
              <a:rPr lang="ko-KR" altLang="en-US" sz="1200"/>
              <a:t>로 서버에 원본과 썸네일을 저장 후 경로를 리턴받아 이미지 출력 및 </a:t>
            </a:r>
            <a:r>
              <a:rPr lang="en-US" altLang="ko-KR" sz="1200"/>
              <a:t>db</a:t>
            </a:r>
            <a:r>
              <a:rPr lang="ko-KR" altLang="en-US" sz="1200"/>
              <a:t>저장</a:t>
            </a:r>
            <a:endParaRPr lang="ko-KR" altLang="en-US" sz="1200"/>
          </a:p>
          <a:p>
            <a:pPr lvl="0">
              <a:defRPr/>
            </a:pPr>
            <a:r>
              <a:rPr lang="en-US" altLang="ko-KR" sz="1200"/>
              <a:t>-</a:t>
            </a:r>
            <a:r>
              <a:rPr lang="ko-KR" altLang="en-US" sz="1200"/>
              <a:t> 썸네일 </a:t>
            </a:r>
            <a:r>
              <a:rPr lang="en-US" altLang="ko-KR" sz="1200"/>
              <a:t>:</a:t>
            </a:r>
            <a:r>
              <a:rPr lang="ko-KR" altLang="en-US" sz="1200"/>
              <a:t> </a:t>
            </a:r>
            <a:r>
              <a:rPr lang="en-US" altLang="ko-KR" sz="1200"/>
              <a:t>android </a:t>
            </a:r>
            <a:r>
              <a:rPr lang="ko-KR" altLang="en-US" sz="1200"/>
              <a:t>로딩시 이미지 크기 줄이기 위함</a:t>
            </a:r>
            <a:r>
              <a:rPr lang="en-US" altLang="ko-KR" sz="1200"/>
              <a:t>.</a:t>
            </a:r>
            <a:endParaRPr lang="en-US" altLang="ko-KR" sz="1200"/>
          </a:p>
        </p:txBody>
      </p:sp>
      <p:sp>
        <p:nvSpPr>
          <p:cNvPr id="30" name="타원 29"/>
          <p:cNvSpPr/>
          <p:nvPr/>
        </p:nvSpPr>
        <p:spPr>
          <a:xfrm>
            <a:off x="2132946" y="-1801352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133250" y="-4182330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57271" y="863046"/>
            <a:ext cx="1782370" cy="297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/>
              <a:t>게시판 리스트</a:t>
            </a:r>
            <a:endParaRPr lang="ko-KR" altLang="en-US" sz="1400" b="1"/>
          </a:p>
        </p:txBody>
      </p:sp>
      <p:sp>
        <p:nvSpPr>
          <p:cNvPr id="37" name="TextBox 36"/>
          <p:cNvSpPr txBox="1"/>
          <p:nvPr/>
        </p:nvSpPr>
        <p:spPr>
          <a:xfrm>
            <a:off x="5435374" y="845667"/>
            <a:ext cx="1782370" cy="295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/>
              <a:t>글쓰기</a:t>
            </a:r>
            <a:endParaRPr lang="ko-KR" altLang="en-US" sz="1400" b="1"/>
          </a:p>
        </p:txBody>
      </p:sp>
      <p:sp>
        <p:nvSpPr>
          <p:cNvPr id="44" name="타원 43"/>
          <p:cNvSpPr/>
          <p:nvPr/>
        </p:nvSpPr>
        <p:spPr>
          <a:xfrm>
            <a:off x="5261540" y="4320101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3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53739" y="4313036"/>
            <a:ext cx="5642913" cy="647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500" b="1"/>
              <a:t>글 상세보기</a:t>
            </a:r>
            <a:endParaRPr lang="ko-KR" altLang="en-US" sz="1500" b="1"/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200"/>
              <a:t>- </a:t>
            </a:r>
            <a:r>
              <a:rPr lang="ko-KR" altLang="en-US" sz="1200"/>
              <a:t>작성자만 수정</a:t>
            </a:r>
            <a:r>
              <a:rPr lang="en-US" altLang="ko-KR" sz="1200"/>
              <a:t>,</a:t>
            </a:r>
            <a:r>
              <a:rPr lang="ko-KR" altLang="en-US" sz="1200"/>
              <a:t> 댓글</a:t>
            </a:r>
            <a:endParaRPr lang="ko-KR" altLang="en-US" sz="1200"/>
          </a:p>
        </p:txBody>
      </p:sp>
      <p:pic>
        <p:nvPicPr>
          <p:cNvPr id="6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4517" y="1158231"/>
            <a:ext cx="3629311" cy="3005324"/>
          </a:xfrm>
          <a:prstGeom prst="rect">
            <a:avLst/>
          </a:prstGeom>
        </p:spPr>
      </p:pic>
      <p:pic>
        <p:nvPicPr>
          <p:cNvPr id="6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87816" y="1236418"/>
            <a:ext cx="3433042" cy="2787895"/>
          </a:xfrm>
          <a:prstGeom prst="rect">
            <a:avLst/>
          </a:prstGeom>
        </p:spPr>
      </p:pic>
      <p:pic>
        <p:nvPicPr>
          <p:cNvPr id="6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07451" y="1227259"/>
            <a:ext cx="2547890" cy="2678744"/>
          </a:xfrm>
          <a:prstGeom prst="rect">
            <a:avLst/>
          </a:prstGeom>
        </p:spPr>
      </p:pic>
      <p:sp>
        <p:nvSpPr>
          <p:cNvPr id="69" name="TextBox 36"/>
          <p:cNvSpPr txBox="1"/>
          <p:nvPr/>
        </p:nvSpPr>
        <p:spPr>
          <a:xfrm>
            <a:off x="9135469" y="863985"/>
            <a:ext cx="1782370" cy="29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/>
              <a:t>글 상세보기</a:t>
            </a:r>
            <a:endParaRPr lang="ko-KR" altLang="en-US" sz="1400" b="1"/>
          </a:p>
        </p:txBody>
      </p:sp>
      <p:sp>
        <p:nvSpPr>
          <p:cNvPr id="70" name="타원 24"/>
          <p:cNvSpPr/>
          <p:nvPr/>
        </p:nvSpPr>
        <p:spPr>
          <a:xfrm>
            <a:off x="3695008" y="2954855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75" name="타원 46"/>
          <p:cNvSpPr/>
          <p:nvPr/>
        </p:nvSpPr>
        <p:spPr>
          <a:xfrm>
            <a:off x="4839842" y="1236287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2</a:t>
            </a:r>
            <a:endParaRPr lang="ko-KR" altLang="en-US" sz="1100" b="1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pattFill prst="lgGrid">
          <a:fgClr>
            <a:schemeClr val="bg1">
              <a:lumMod val="95000"/>
            </a:schemeClr>
          </a:fgClr>
          <a:bgClr>
            <a:schemeClr val="bg1">
              <a:lumMod val="85000"/>
            </a:schemeClr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 rot="0">
            <a:off x="318537" y="402356"/>
            <a:ext cx="11563351" cy="6286499"/>
            <a:chOff x="314324" y="285751"/>
            <a:chExt cx="11563351" cy="6286499"/>
          </a:xfrm>
          <a:solidFill>
            <a:schemeClr val="bg1">
              <a:lumMod val="75000"/>
            </a:schemeClr>
          </a:solidFill>
          <a:effectLst>
            <a:outerShdw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직사각형 56"/>
            <p:cNvSpPr/>
            <p:nvPr/>
          </p:nvSpPr>
          <p:spPr>
            <a:xfrm>
              <a:off x="314325" y="285751"/>
              <a:ext cx="11563350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b="1" i="1" ker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안드로이드 메인</a:t>
              </a:r>
              <a:endParaRPr lang="ko-KR" altLang="en-US" b="1" i="1" ker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4324" y="285751"/>
              <a:ext cx="1460003" cy="377825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5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2.</a:t>
              </a:r>
              <a:r>
                <a:rPr lang="ko-KR" altLang="en-US" sz="15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기능 소개</a:t>
              </a:r>
              <a:endParaRPr lang="ko-KR" altLang="en-US" sz="15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314325" y="663576"/>
              <a:ext cx="11563350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658379" y="663576"/>
              <a:ext cx="219296" cy="5908674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1658379" y="663576"/>
              <a:ext cx="219296" cy="1133476"/>
            </a:xfrm>
            <a:prstGeom prst="rect">
              <a:avLst/>
            </a:prstGeom>
            <a:grp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직선 연결선 61"/>
            <p:cNvCxnSpPr/>
            <p:nvPr/>
          </p:nvCxnSpPr>
          <p:spPr>
            <a:xfrm>
              <a:off x="1774329" y="436056"/>
              <a:ext cx="2910474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1774329" y="530036"/>
              <a:ext cx="2910474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7777703" y="43605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7777703" y="530036"/>
              <a:ext cx="3600000" cy="0"/>
            </a:xfrm>
            <a:prstGeom prst="line">
              <a:avLst/>
            </a:pr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/>
          <p:cNvSpPr/>
          <p:nvPr/>
        </p:nvSpPr>
        <p:spPr>
          <a:xfrm>
            <a:off x="7981863" y="1250726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16792" y="1269531"/>
            <a:ext cx="2820019" cy="1567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700" b="1"/>
              <a:t>유저의 소환사 등록</a:t>
            </a:r>
            <a:endParaRPr lang="ko-KR" altLang="en-US" sz="1700" b="1"/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400"/>
              <a:t>- </a:t>
            </a:r>
            <a:r>
              <a:rPr lang="ko-KR" altLang="en-US" sz="1400"/>
              <a:t>소환사 등록시 소환사의 요약된 정보를 출력</a:t>
            </a:r>
            <a:endParaRPr lang="ko-KR" altLang="en-US" sz="1400"/>
          </a:p>
          <a:p>
            <a:pPr lvl="0">
              <a:defRPr/>
            </a:pPr>
            <a:r>
              <a:rPr lang="en-US" altLang="ko-KR" sz="1400"/>
              <a:t>-</a:t>
            </a:r>
            <a:r>
              <a:rPr lang="ko-KR" altLang="en-US" sz="1400"/>
              <a:t> SharedPreferences로 관리하여 삭제전까지 계속 등록되어 조회가능</a:t>
            </a:r>
            <a:endParaRPr lang="ko-KR" altLang="en-US" sz="1400"/>
          </a:p>
        </p:txBody>
      </p:sp>
      <p:sp>
        <p:nvSpPr>
          <p:cNvPr id="32" name="타원 31"/>
          <p:cNvSpPr/>
          <p:nvPr/>
        </p:nvSpPr>
        <p:spPr>
          <a:xfrm>
            <a:off x="6700036" y="3055267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2</a:t>
            </a:r>
            <a:endParaRPr lang="ko-KR" altLang="en-US" sz="1100" b="1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76590" y="1263536"/>
            <a:ext cx="1800224" cy="35669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8280" y="1307872"/>
            <a:ext cx="1800225" cy="3600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77065" y="1276550"/>
            <a:ext cx="1800225" cy="3600450"/>
          </a:xfrm>
          <a:prstGeom prst="rect">
            <a:avLst/>
          </a:prstGeom>
        </p:spPr>
      </p:pic>
      <p:sp>
        <p:nvSpPr>
          <p:cNvPr id="66" name="타원 29"/>
          <p:cNvSpPr/>
          <p:nvPr/>
        </p:nvSpPr>
        <p:spPr>
          <a:xfrm>
            <a:off x="1777262" y="2968789"/>
            <a:ext cx="255482" cy="2554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>
                <a:solidFill>
                  <a:prstClr val="white"/>
                </a:solidFill>
              </a:rPr>
              <a:t>1</a:t>
            </a:r>
            <a:endParaRPr lang="ko-KR" altLang="en-US" sz="1100" b="1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442</ep:Words>
  <ep:PresentationFormat>와이드스크린</ep:PresentationFormat>
  <ep:Paragraphs>141</ep:Paragraphs>
  <ep:Slides>13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7_Office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2020-08-27T02:26:29.000</dcterms:created>
  <dc:creator>조현석</dc:creator>
  <cp:lastModifiedBy>admin</cp:lastModifiedBy>
  <dcterms:modified xsi:type="dcterms:W3CDTF">2020-12-16T01:41:16.605</dcterms:modified>
  <cp:revision>76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